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67" r:id="rId6"/>
    <p:sldId id="280" r:id="rId7"/>
    <p:sldId id="275" r:id="rId8"/>
    <p:sldId id="257" r:id="rId9"/>
    <p:sldId id="259" r:id="rId10"/>
    <p:sldId id="260" r:id="rId11"/>
    <p:sldId id="261" r:id="rId12"/>
    <p:sldId id="278" r:id="rId13"/>
    <p:sldId id="276" r:id="rId14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ина Гонец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94444" autoAdjust="0"/>
  </p:normalViewPr>
  <p:slideViewPr>
    <p:cSldViewPr snapToGrid="0" showGuides="1">
      <p:cViewPr varScale="1">
        <p:scale>
          <a:sx n="110" d="100"/>
          <a:sy n="110" d="100"/>
        </p:scale>
        <p:origin x="522" y="102"/>
      </p:cViewPr>
      <p:guideLst>
        <p:guide orient="horz" pos="2160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7CE0-6AA3-4A63-89ED-A26A7736AF8C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315D-4C9B-4F9E-8012-19B1D6FF0235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B1C2-5457-4685-B8CD-5451AFF2FB4F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7E09-B384-4882-98D2-A1692985222B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5541-5327-422F-8439-2F0E38911939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896-B1CA-40DB-8BDB-520232599EAB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6252-41CB-4205-AEAB-B808CF2E3862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08F4-C6A0-4D9B-B60B-727A7D905F6D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54C4-EC28-4E11-9C73-DBCE70ED67A6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D78-3989-49CE-8A71-75D612D2002D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6C17-07D5-4379-8F83-0E024922AAFE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599A-F887-4A5D-8785-8B7F537E9595}" type="slidenum">
              <a:rPr/>
              <a:t>‹#›</a:t>
            </a:fld>
            <a:endParaRPr/>
          </a:p>
        </p:txBody>
      </p:sp>
      <p:sp>
        <p:nvSpPr>
          <p:cNvPr id="8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EE24-39DF-4D10-98F9-6A12144086AF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FF67-3180-4C60-A8F4-3B8EF86A599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E618-6136-45F3-86DF-69EB23B8A998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7E55-5C43-4A2E-AF0E-4721E6B5AA63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3DFC-8223-404C-993E-976545178BC3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73E3-C0F2-4E69-9B80-E3044F1F3E74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F8A5-65D9-473B-A5F4-9E51018A0078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F853-8E61-4DD8-B6BA-F08DDDACC0A6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77ACF-D941-4D50-B1D3-D9C8D8CE0B76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40D9-213A-41FA-B2BB-DB8253C1676E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676D-13E8-4403-9CB1-668D39761AED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DB7E-0E60-4DA5-90A9-C303D70C9AD8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7551-D088-40DF-8E0E-CF3654D99A5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99E3-B393-4FBF-BD9E-349F0235234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6736-F2D8-4EF3-8867-8A4E13867458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B343-5DB7-4326-AF79-EE7D6FFE28C2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FC4B-D840-43DD-9359-A9952772D0EB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4573-289E-49AD-9A50-CF327E13C538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AF6B-E4A2-4B1E-8FE9-6B99896180A6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16D6-670F-46E5-AD91-ADA1EFD28FE8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B007F-B967-4756-9D4F-A754A468339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7111-41E8-4DBC-86FF-BDF5164EAD75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9FB8-63BB-43D5-8FD5-B6A1867A1F4C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BEC2-0C18-4A9D-9E52-41986462919A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DCE4-9BC3-41BC-9E88-4F9B643E9DE9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679E-3496-4F9E-8720-DBD48726EAB1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4CAD-3706-46E0-A8F3-154552A2A803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7D94-4E06-4FF0-B25F-96C747DBF203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7C6-BBEB-4B6D-A368-831E3DF3296D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5D55-AC0C-455D-986B-57FA90826C41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6E06-8DB0-4333-9625-BB4D331EFEDC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CF97-68D9-43E5-8D88-1652B22E31AE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D6FD-88BF-4AE1-B101-C3308E1F42CC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B26F-22C7-478D-A4F9-32D7466B0251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3E22-9392-459C-8CA6-CA5EE5EE83A3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r>
              <a:rPr lang="ru-RU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F61B6-F037-4F2A-8780-6866F531044A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r>
              <a:rPr lang="ru-RU"/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>
              <a:defRPr sz="900">
                <a:solidFill>
                  <a:srgbClr val="8B8B8B"/>
                </a:solidFill>
              </a:defRPr>
            </a:lvl1pPr>
          </a:lstStyle>
          <a:p>
            <a:r>
              <a:rPr lang="ru-RU"/>
              <a:t>&lt;дата/время&gt;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>
              <a:defRPr sz="900">
                <a:solidFill>
                  <a:srgbClr val="8B8B8B"/>
                </a:solidFill>
              </a:defRPr>
            </a:lvl1pPr>
          </a:lstStyle>
          <a:p>
            <a:r>
              <a:rPr lang="ru-RU"/>
              <a:t>&lt;нижний колонтитул&gt;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fld id="{E2BA0936-3E60-4FF1-A906-0E395B2228D2}" type="slidenum">
              <a:rPr/>
              <a:t>‹#›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ru-RU"/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>
              <a:defRPr sz="900">
                <a:solidFill>
                  <a:srgbClr val="8B8B8B"/>
                </a:solidFill>
              </a:defRPr>
            </a:lvl1pPr>
          </a:lstStyle>
          <a:p>
            <a:r>
              <a:rPr lang="ru-RU"/>
              <a:t>&lt;дата/время&gt;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>
              <a:defRPr sz="900">
                <a:solidFill>
                  <a:srgbClr val="8B8B8B"/>
                </a:solidFill>
              </a:defRPr>
            </a:lvl1pPr>
          </a:lstStyle>
          <a:p>
            <a:r>
              <a:rPr lang="ru-RU"/>
              <a:t>&lt;нижний колонтитул&gt;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fld id="{198DA2AE-B3B1-41E1-BFC5-4F509DEF71BD}" type="slidenum">
              <a:rPr/>
              <a:t>‹#›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r>
              <a:rPr lang="ru-RU"/>
              <a:t>Click to edit Master title style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ru-RU"/>
              <a:t>Click to edit Master text styles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>
              <a:defRPr sz="900">
                <a:solidFill>
                  <a:srgbClr val="8B8B8B"/>
                </a:solidFill>
              </a:defRPr>
            </a:lvl1pPr>
          </a:lstStyle>
          <a:p>
            <a:r>
              <a:rPr lang="ru-RU"/>
              <a:t>&lt;дата/время&gt;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>
              <a:defRPr sz="900">
                <a:solidFill>
                  <a:srgbClr val="8B8B8B"/>
                </a:solidFill>
              </a:defRPr>
            </a:lvl1pPr>
          </a:lstStyle>
          <a:p>
            <a:r>
              <a:rPr lang="ru-RU"/>
              <a:t>&lt;нижний колонтитул&gt;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fld id="{F6C8D9BE-067B-414F-A138-C858AEDE3E35}" type="slidenum">
              <a:rPr/>
              <a:t>‹#›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ru-RU"/>
              <a:t>Click to edit Master title style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r>
              <a:rPr lang="ru-RU"/>
              <a:t>Click to edit Master text styles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r>
              <a:rPr lang="ru-RU"/>
              <a:t>Click to edit Master text styles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>
              <a:defRPr sz="900">
                <a:solidFill>
                  <a:srgbClr val="8B8B8B"/>
                </a:solidFill>
              </a:defRPr>
            </a:lvl1pPr>
          </a:lstStyle>
          <a:p>
            <a:r>
              <a:rPr lang="ru-RU"/>
              <a:t>&lt;дата/время&gt;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>
              <a:defRPr sz="900">
                <a:solidFill>
                  <a:srgbClr val="8B8B8B"/>
                </a:solidFill>
              </a:defRPr>
            </a:lvl1pPr>
          </a:lstStyle>
          <a:p>
            <a:r>
              <a:rPr lang="ru-RU"/>
              <a:t>&lt;нижний колонтитул&gt;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" name="PlaceHolder 8"/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  <a:cs typeface="+mn-cs"/>
              </a:defRPr>
            </a:lvl1pPr>
          </a:lstStyle>
          <a:p>
            <a:pPr>
              <a:defRPr/>
            </a:pPr>
            <a:fld id="{D22212FC-84EF-4E3A-BB9C-F4C1A06F4A14}" type="slidenum">
              <a:rPr/>
              <a:t>‹#›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mailto:atmo.poster@mail.ru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grp365.ru/reestr?egrp=25:17:020001:664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hyperlink" Target="https://egrp365.ru/reestr?egrp=25:17:040001:149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Picture 11" descr="9_Urochische_Blagodatnoe_Smityuk_-2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8" name="CustomShape 1"/>
          <p:cNvSpPr/>
          <p:nvPr/>
        </p:nvSpPr>
        <p:spPr>
          <a:xfrm>
            <a:off x="5364163" y="3440113"/>
            <a:ext cx="6827837" cy="17240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defRPr/>
            </a:pPr>
            <a:endParaRPr lang="ru-RU" sz="3600" b="1" spc="-1">
              <a:solidFill>
                <a:srgbClr val="FFFFFF"/>
              </a:solidFill>
              <a:ea typeface="Arial" panose="020B0604020202020204"/>
            </a:endParaRPr>
          </a:p>
        </p:txBody>
      </p:sp>
      <p:sp>
        <p:nvSpPr>
          <p:cNvPr id="169" name="Блок-схема: ручной ввод 1"/>
          <p:cNvSpPr/>
          <p:nvPr/>
        </p:nvSpPr>
        <p:spPr>
          <a:xfrm>
            <a:off x="6623050" y="4765675"/>
            <a:ext cx="5568950" cy="209232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0 h 10113"/>
              <a:gd name="connsiteX1-3" fmla="*/ 10000 w 10000"/>
              <a:gd name="connsiteY1-4" fmla="*/ 113 h 10113"/>
              <a:gd name="connsiteX2-5" fmla="*/ 10000 w 10000"/>
              <a:gd name="connsiteY2-6" fmla="*/ 10113 h 10113"/>
              <a:gd name="connsiteX3-7" fmla="*/ 0 w 10000"/>
              <a:gd name="connsiteY3-8" fmla="*/ 10113 h 10113"/>
              <a:gd name="connsiteX4-9" fmla="*/ 0 w 10000"/>
              <a:gd name="connsiteY4-10" fmla="*/ 0 h 10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10113">
                <a:moveTo>
                  <a:pt x="0" y="0"/>
                </a:moveTo>
                <a:lnTo>
                  <a:pt x="10000" y="113"/>
                </a:lnTo>
                <a:lnTo>
                  <a:pt x="10000" y="10113"/>
                </a:lnTo>
                <a:lnTo>
                  <a:pt x="0" y="10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77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580"/>
              </a:spcBef>
              <a:spcAft>
                <a:spcPts val="0"/>
              </a:spcAft>
              <a:defRPr/>
            </a:pPr>
            <a:endParaRPr lang="ru-RU" b="1" spc="-1" dirty="0">
              <a:solidFill>
                <a:srgbClr val="FFFFFF"/>
              </a:solidFill>
              <a:ea typeface="Arial" panose="020B0604020202020204"/>
            </a:endParaRPr>
          </a:p>
        </p:txBody>
      </p:sp>
      <p:sp>
        <p:nvSpPr>
          <p:cNvPr id="170" name="Line 5"/>
          <p:cNvSpPr/>
          <p:nvPr/>
        </p:nvSpPr>
        <p:spPr>
          <a:xfrm>
            <a:off x="6802438" y="5581650"/>
            <a:ext cx="5132387" cy="1588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>
              <a:solidFill>
                <a:srgbClr val="000000"/>
              </a:solidFill>
            </a:endParaRPr>
          </a:p>
        </p:txBody>
      </p:sp>
      <p:sp>
        <p:nvSpPr>
          <p:cNvPr id="171" name="TextBox 6"/>
          <p:cNvSpPr/>
          <p:nvPr/>
        </p:nvSpPr>
        <p:spPr>
          <a:xfrm>
            <a:off x="7108825" y="5583238"/>
            <a:ext cx="4754563" cy="882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600" b="1" dirty="0">
                <a:solidFill>
                  <a:srgbClr val="FFFFFF"/>
                </a:solidFill>
                <a:cs typeface="Arial" panose="020B0604020202020204" pitchFamily="34" charset="0"/>
              </a:rPr>
              <a:t>Тернейский </a:t>
            </a:r>
            <a:r>
              <a:rPr lang="ru-RU" sz="2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муниципальный </a:t>
            </a:r>
            <a:r>
              <a:rPr lang="ru-RU" sz="2600" b="1" dirty="0">
                <a:solidFill>
                  <a:srgbClr val="FFFFFF"/>
                </a:solidFill>
                <a:cs typeface="Arial" panose="020B0604020202020204" pitchFamily="34" charset="0"/>
              </a:rPr>
              <a:t>округ</a:t>
            </a:r>
          </a:p>
        </p:txBody>
      </p:sp>
      <p:sp>
        <p:nvSpPr>
          <p:cNvPr id="172" name="TextBox 7"/>
          <p:cNvSpPr/>
          <p:nvPr/>
        </p:nvSpPr>
        <p:spPr>
          <a:xfrm>
            <a:off x="6878638" y="5094288"/>
            <a:ext cx="5056187" cy="485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600" b="1">
                <a:solidFill>
                  <a:srgbClr val="FFFFFF"/>
                </a:solidFill>
                <a:cs typeface="Arial" panose="020B0604020202020204" pitchFamily="34" charset="0"/>
              </a:rPr>
              <a:t>Инвестиционный профиль</a:t>
            </a:r>
            <a:endParaRPr lang="ru-RU" sz="2600">
              <a:solidFill>
                <a:srgbClr val="000000"/>
              </a:solidFill>
            </a:endParaRPr>
          </a:p>
        </p:txBody>
      </p:sp>
      <p:pic>
        <p:nvPicPr>
          <p:cNvPr id="2" name="Изображение 1" descr="Герб Тернейский М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121920"/>
            <a:ext cx="1090930" cy="1498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8"/>
            <a:ext cx="12192000" cy="6716712"/>
          </a:xfrm>
          <a:prstGeom prst="rect">
            <a:avLst/>
          </a:prstGeom>
          <a:noFill/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094038" y="3289300"/>
            <a:ext cx="84645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u-RU" sz="3600">
                <a:solidFill>
                  <a:srgbClr val="99FF66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1" name="Picture 15" descr="i"/>
          <p:cNvPicPr>
            <a:picLocks noChangeAspect="1" noChangeArrowheads="1"/>
          </p:cNvPicPr>
          <p:nvPr/>
        </p:nvPicPr>
        <p:blipFill>
          <a:blip r:embed="rId2"/>
          <a:srcRect r="-2289" b="5878"/>
          <a:stretch>
            <a:fillRect/>
          </a:stretch>
        </p:blipFill>
        <p:spPr bwMode="auto">
          <a:xfrm>
            <a:off x="284163" y="1631950"/>
            <a:ext cx="3333750" cy="2160588"/>
          </a:xfrm>
          <a:prstGeom prst="rect">
            <a:avLst/>
          </a:prstGeom>
          <a:noFill/>
        </p:spPr>
      </p:pic>
      <p:sp>
        <p:nvSpPr>
          <p:cNvPr id="336" name="PlaceHolder 1"/>
          <p:cNvSpPr>
            <a:spLocks noGrp="1"/>
          </p:cNvSpPr>
          <p:nvPr>
            <p:ph type="title" idx="4294967295"/>
          </p:nvPr>
        </p:nvSpPr>
        <p:spPr>
          <a:xfrm>
            <a:off x="142875" y="166688"/>
            <a:ext cx="3735388" cy="469900"/>
          </a:xfr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r>
              <a:rPr lang="en-US" sz="1800" smtClean="0">
                <a:solidFill>
                  <a:srgbClr val="FFFFFF"/>
                </a:solidFill>
                <a:cs typeface="Arial" panose="020B0604020202020204" pitchFamily="34" charset="0"/>
              </a:rPr>
              <a:t>ИНВЕСТИЦИОННЫЕ НИШИ</a:t>
            </a:r>
            <a:endParaRPr lang="ru-RU" sz="1800" smtClean="0">
              <a:solidFill>
                <a:srgbClr val="000000"/>
              </a:solidFill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ldNum" sz="quarter" idx="11"/>
          </p:nvPr>
        </p:nvSpPr>
        <p:spPr>
          <a:xfrm>
            <a:off x="9378950" y="6356350"/>
            <a:ext cx="2743200" cy="365125"/>
          </a:xfrm>
        </p:spPr>
        <p:txBody>
          <a:bodyPr/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844E62FF-FA9D-409E-8DCF-8874C4598633}" type="slidenum">
              <a:rPr/>
              <a:t>2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47" name="TextBox 2056800829"/>
          <p:cNvSpPr/>
          <p:nvPr/>
        </p:nvSpPr>
        <p:spPr>
          <a:xfrm>
            <a:off x="142875" y="1195388"/>
            <a:ext cx="3346450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228600" indent="-228600"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b="1">
                <a:latin typeface="Times New Roman" panose="02020603050405020304" pitchFamily="18" charset="0"/>
                <a:cs typeface="Arial" panose="020B0604020202020204" pitchFamily="34" charset="0"/>
              </a:rPr>
              <a:t>Природные ресурсы</a:t>
            </a:r>
            <a:r>
              <a:rPr lang="ru-RU"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663" y="4130675"/>
            <a:ext cx="318928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cs typeface="DejaVu Sans"/>
              </a:rPr>
              <a:t>Открытие новых предприятий лесной отрасли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cs typeface="DejaVu Sans"/>
              </a:rPr>
              <a:t>Строительство деревообрабатывающих заводов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cs typeface="DejaVu Sans"/>
              </a:rPr>
              <a:t>Строительство </a:t>
            </a:r>
            <a:r>
              <a:rPr lang="ru-RU" sz="1200" dirty="0" err="1">
                <a:solidFill>
                  <a:srgbClr val="000000"/>
                </a:solidFill>
                <a:cs typeface="DejaVu Sans"/>
              </a:rPr>
              <a:t>логистичесх</a:t>
            </a:r>
            <a:r>
              <a:rPr lang="ru-RU" sz="1200" dirty="0">
                <a:solidFill>
                  <a:srgbClr val="000000"/>
                </a:solidFill>
                <a:cs typeface="DejaVu Sans"/>
              </a:rPr>
              <a:t> узлов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cs typeface="DejaVu Sans"/>
              </a:rPr>
              <a:t>Строительство дорог 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cs typeface="DejaVu Sans"/>
              </a:rPr>
              <a:t>Развитие горнорудной промышленности, по добыче и переработке полезных ископаемых (золото, </a:t>
            </a:r>
            <a:r>
              <a:rPr lang="ru-RU" sz="1200" dirty="0" smtClean="0">
                <a:solidFill>
                  <a:srgbClr val="000000"/>
                </a:solidFill>
                <a:cs typeface="DejaVu Sans"/>
              </a:rPr>
              <a:t>серебро)</a:t>
            </a:r>
            <a:endParaRPr lang="ru-RU" sz="1200" dirty="0">
              <a:solidFill>
                <a:srgbClr val="000000"/>
              </a:solidFill>
              <a:cs typeface="DejaVu Sans"/>
            </a:endParaRP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sz="1200" dirty="0">
              <a:solidFill>
                <a:srgbClr val="000000"/>
              </a:solidFill>
              <a:cs typeface="DejaVu Sans"/>
            </a:endParaRP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13" name="TextBox 2056800829"/>
          <p:cNvSpPr/>
          <p:nvPr/>
        </p:nvSpPr>
        <p:spPr>
          <a:xfrm>
            <a:off x="4013200" y="1195388"/>
            <a:ext cx="3346450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228600" indent="-228600"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Морские ресурсы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2056800829"/>
          <p:cNvSpPr/>
          <p:nvPr/>
        </p:nvSpPr>
        <p:spPr>
          <a:xfrm>
            <a:off x="7812088" y="1195388"/>
            <a:ext cx="3346450" cy="641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228600" indent="-228600"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Туристическое направление </a:t>
            </a:r>
            <a:endParaRPr 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85113" y="4130675"/>
            <a:ext cx="3187700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  <a:cs typeface="DejaVu Sans"/>
              </a:rPr>
              <a:t>Строительство оздоровительных комплексов на термальных источниках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  <a:cs typeface="DejaVu Sans"/>
              </a:rPr>
              <a:t>Строительство дорог, мини-отелей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  <a:cs typeface="DejaVu Sans"/>
              </a:rPr>
              <a:t>Открытие новых туристических маршрутов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2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19550" y="4130675"/>
            <a:ext cx="3189288" cy="191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  <a:cs typeface="DejaVu Sans"/>
              </a:rPr>
              <a:t>Открытие новых предприятий рыбной отрасли 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  <a:cs typeface="DejaVu Sans"/>
              </a:rPr>
              <a:t>Строительство рыборазводных заводов (переработка тихоокеанских лососей)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  <a:cs typeface="DejaVu Sans"/>
              </a:rPr>
              <a:t>Формирование рыбоводных участков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  <a:cs typeface="DejaVu Sans"/>
              </a:rPr>
              <a:t>Строительство рыбоперерабатывающих цехов</a:t>
            </a:r>
          </a:p>
          <a:p>
            <a:pPr marL="17145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>
                <a:solidFill>
                  <a:srgbClr val="000000"/>
                </a:solidFill>
                <a:cs typeface="DejaVu Sans"/>
              </a:rPr>
              <a:t>Строительство заводов по переработке гидробионтов </a:t>
            </a:r>
          </a:p>
        </p:txBody>
      </p:sp>
      <p:pic>
        <p:nvPicPr>
          <p:cNvPr id="55317" name="Picture 21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25" y="1762125"/>
            <a:ext cx="3259138" cy="2122488"/>
          </a:xfrm>
          <a:prstGeom prst="rect">
            <a:avLst/>
          </a:prstGeom>
          <a:noFill/>
        </p:spPr>
      </p:pic>
      <p:pic>
        <p:nvPicPr>
          <p:cNvPr id="55321" name="Picture 25" descr="https://static.tildacdn.com/tild3830-6332-4739-b662-346261313436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75" y="1801813"/>
            <a:ext cx="3281363" cy="206851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225" y="1104900"/>
            <a:ext cx="3508375" cy="220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Изображение проекта</a:t>
            </a:r>
          </a:p>
        </p:txBody>
      </p:sp>
      <p:sp>
        <p:nvSpPr>
          <p:cNvPr id="404" name="TextBox 995819394"/>
          <p:cNvSpPr/>
          <p:nvPr/>
        </p:nvSpPr>
        <p:spPr>
          <a:xfrm>
            <a:off x="10223500" y="3070225"/>
            <a:ext cx="1776413" cy="273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период реализации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5" name="TextBox 1424133467"/>
          <p:cNvSpPr/>
          <p:nvPr/>
        </p:nvSpPr>
        <p:spPr>
          <a:xfrm>
            <a:off x="10352088" y="2333625"/>
            <a:ext cx="1360487" cy="2746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рабочие места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6" name="TextBox 1178821171"/>
          <p:cNvSpPr/>
          <p:nvPr/>
        </p:nvSpPr>
        <p:spPr>
          <a:xfrm>
            <a:off x="10352088" y="1577975"/>
            <a:ext cx="1309687" cy="2746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инвестиции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7" name="TextBox 511656200"/>
          <p:cNvSpPr/>
          <p:nvPr/>
        </p:nvSpPr>
        <p:spPr>
          <a:xfrm>
            <a:off x="4106863" y="3035300"/>
            <a:ext cx="1725612" cy="273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период реализации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8" name="TextBox 1178821171"/>
          <p:cNvSpPr/>
          <p:nvPr/>
        </p:nvSpPr>
        <p:spPr>
          <a:xfrm>
            <a:off x="4246563" y="1503363"/>
            <a:ext cx="1311275" cy="27463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инвестиции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9" name="TextBox 1936170163"/>
          <p:cNvSpPr/>
          <p:nvPr/>
        </p:nvSpPr>
        <p:spPr>
          <a:xfrm>
            <a:off x="4171950" y="2246313"/>
            <a:ext cx="1385888" cy="27463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рабочие места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241300" y="195263"/>
            <a:ext cx="5794375" cy="676275"/>
          </a:xfrm>
          <a:solidFill>
            <a:schemeClr val="accent5">
              <a:lumMod val="75000"/>
            </a:schemeClr>
          </a:solidFill>
        </p:spPr>
        <p:txBody>
          <a:bodyPr vert="horz" wrap="square" numCol="1" anchor="b" anchorCtr="0" compatLnSpc="1"/>
          <a:lstStyle/>
          <a:p>
            <a:r>
              <a:rPr lang="ru-RU" sz="1600" smtClean="0">
                <a:solidFill>
                  <a:srgbClr val="FFFFFF"/>
                </a:solidFill>
              </a:rPr>
              <a:t> Наименование инвестиционного проекта:</a:t>
            </a:r>
            <a:br>
              <a:rPr lang="ru-RU" sz="1600" smtClean="0">
                <a:solidFill>
                  <a:srgbClr val="FFFFFF"/>
                </a:solidFill>
              </a:rPr>
            </a:br>
            <a:r>
              <a:rPr lang="ru-RU" sz="1600" smtClean="0">
                <a:solidFill>
                  <a:srgbClr val="FFFFFF"/>
                </a:solidFill>
              </a:rPr>
              <a:t> Строительство деревоперерабатывающего цеха</a:t>
            </a:r>
          </a:p>
        </p:txBody>
      </p:sp>
      <p:sp>
        <p:nvSpPr>
          <p:cNvPr id="411" name="Прямоугольник: усеченные противолежащие углы 2055932482"/>
          <p:cNvSpPr/>
          <p:nvPr/>
        </p:nvSpPr>
        <p:spPr>
          <a:xfrm flipH="1">
            <a:off x="4197350" y="1116013"/>
            <a:ext cx="1360488" cy="39528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300 млн.руб.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12" name="Прямоугольник: усеченные противолежащие углы 1227438873"/>
          <p:cNvSpPr/>
          <p:nvPr/>
        </p:nvSpPr>
        <p:spPr>
          <a:xfrm flipH="1">
            <a:off x="4217988" y="1873250"/>
            <a:ext cx="1360487" cy="39687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50 ед.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13" name="Прямоугольник: усеченные противолежащие углы 1966627017"/>
          <p:cNvSpPr/>
          <p:nvPr/>
        </p:nvSpPr>
        <p:spPr>
          <a:xfrm flipH="1">
            <a:off x="4165600" y="2665413"/>
            <a:ext cx="1362075" cy="39528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2025-2026 гг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14" name="Стрелка: пятиугольник 687577223"/>
          <p:cNvSpPr/>
          <p:nvPr/>
        </p:nvSpPr>
        <p:spPr>
          <a:xfrm>
            <a:off x="276225" y="3463925"/>
            <a:ext cx="4870450" cy="269875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r>
              <a:rPr lang="ru-RU" sz="1600" b="1">
                <a:solidFill>
                  <a:srgbClr val="FFFFFF"/>
                </a:solidFill>
                <a:cs typeface="Arial" panose="020B0604020202020204" pitchFamily="34" charset="0"/>
              </a:rPr>
              <a:t> Суть проекта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416" name="TextBox 136244419"/>
          <p:cNvSpPr/>
          <p:nvPr/>
        </p:nvSpPr>
        <p:spPr>
          <a:xfrm>
            <a:off x="193675" y="3765550"/>
            <a:ext cx="5865813" cy="51752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282575" indent="-282575">
              <a:buClr>
                <a:srgbClr val="1F4E79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sz="1400">
                <a:solidFill>
                  <a:srgbClr val="333333"/>
                </a:solidFill>
              </a:rPr>
              <a:t>Строительство лесоперерабатывающего цеха по переработке 50 тыс. </a:t>
            </a:r>
            <a:r>
              <a:rPr lang="ru-RU" altLang="zh-CN" sz="1400">
                <a:cs typeface="Arial" panose="020B0604020202020204" pitchFamily="34" charset="0"/>
              </a:rPr>
              <a:t>куб. м. круглого леса ежегодно. </a:t>
            </a:r>
            <a:endParaRPr lang="ru-RU" sz="1400">
              <a:cs typeface="Arial" panose="020B0604020202020204" pitchFamily="34" charset="0"/>
            </a:endParaRPr>
          </a:p>
        </p:txBody>
      </p:sp>
      <p:sp>
        <p:nvSpPr>
          <p:cNvPr id="417" name="TextBox 854891931"/>
          <p:cNvSpPr/>
          <p:nvPr/>
        </p:nvSpPr>
        <p:spPr>
          <a:xfrm>
            <a:off x="233363" y="5634038"/>
            <a:ext cx="11958637" cy="3032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FFFF"/>
                </a:solidFill>
                <a:cs typeface="Arial" panose="020B0604020202020204" pitchFamily="34" charset="0"/>
              </a:rPr>
              <a:t>Меры поддержки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419" name="Прямоугольник 5"/>
          <p:cNvSpPr/>
          <p:nvPr/>
        </p:nvSpPr>
        <p:spPr>
          <a:xfrm>
            <a:off x="206375" y="4613275"/>
            <a:ext cx="2917825" cy="514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Arial" panose="020B0604020202020204" pitchFamily="34" charset="0"/>
              </a:rPr>
              <a:t>Потенциальные партнеры</a:t>
            </a:r>
          </a:p>
          <a:p>
            <a:r>
              <a:rPr lang="ru-RU" sz="1400" b="1">
                <a:solidFill>
                  <a:srgbClr val="000000"/>
                </a:solidFill>
                <a:cs typeface="Arial" panose="020B0604020202020204" pitchFamily="34" charset="0"/>
              </a:rPr>
              <a:t>Частные инвесторы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420" name="Прямоугольник 5"/>
          <p:cNvSpPr/>
          <p:nvPr/>
        </p:nvSpPr>
        <p:spPr>
          <a:xfrm>
            <a:off x="3025775" y="4810125"/>
            <a:ext cx="3382963" cy="546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33680" indent="-233680">
              <a:buClr>
                <a:srgbClr val="1F4E79"/>
              </a:buClr>
              <a:buSzPct val="135000"/>
              <a:buFont typeface="Wingdings" panose="05000000000000000000" pitchFamily="2" charset="2"/>
              <a:buNone/>
            </a:pPr>
            <a:endParaRPr lang="ru-RU" sz="1000">
              <a:solidFill>
                <a:srgbClr val="333333"/>
              </a:solidFill>
            </a:endParaRPr>
          </a:p>
          <a:p>
            <a:pPr marL="233680" indent="-233680">
              <a:buClr>
                <a:srgbClr val="1F4E79"/>
              </a:buClr>
              <a:buSzPct val="135000"/>
              <a:buFont typeface="Wingdings" panose="05000000000000000000" pitchFamily="2" charset="2"/>
              <a:buChar char=""/>
            </a:pPr>
            <a:endParaRPr lang="ru-RU" sz="1000">
              <a:solidFill>
                <a:srgbClr val="333333"/>
              </a:solidFill>
            </a:endParaRPr>
          </a:p>
          <a:p>
            <a:pPr marL="233680" indent="-233680">
              <a:buClr>
                <a:srgbClr val="1F4E79"/>
              </a:buClr>
              <a:buSzPct val="135000"/>
              <a:buFont typeface="Wingdings" panose="05000000000000000000" pitchFamily="2" charset="2"/>
              <a:buChar char=""/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421" name="TextBox 1754072689"/>
          <p:cNvSpPr/>
          <p:nvPr/>
        </p:nvSpPr>
        <p:spPr>
          <a:xfrm>
            <a:off x="293688" y="5981700"/>
            <a:ext cx="5803900" cy="30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195580" indent="-195580">
              <a:buClr>
                <a:srgbClr val="2038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panose="020B0604020202020204" pitchFamily="34" charset="0"/>
              </a:rPr>
              <a:t>Льготное предоставление земельных участков</a:t>
            </a:r>
          </a:p>
        </p:txBody>
      </p:sp>
      <p:sp>
        <p:nvSpPr>
          <p:cNvPr id="422" name="TextBox 1793364697"/>
          <p:cNvSpPr/>
          <p:nvPr/>
        </p:nvSpPr>
        <p:spPr>
          <a:xfrm>
            <a:off x="6211888" y="6005513"/>
            <a:ext cx="4889500" cy="30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195580" indent="-195580">
              <a:buClr>
                <a:srgbClr val="203864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panose="020B0604020202020204" pitchFamily="34" charset="0"/>
              </a:rPr>
              <a:t>Льготное предоставление земельных участков</a:t>
            </a:r>
          </a:p>
        </p:txBody>
      </p:sp>
      <p:sp>
        <p:nvSpPr>
          <p:cNvPr id="423" name="PlaceHolder 2"/>
          <p:cNvSpPr>
            <a:spLocks noGrp="1"/>
          </p:cNvSpPr>
          <p:nvPr>
            <p:ph type="sldNum" sz="quarter" idx="11"/>
          </p:nvPr>
        </p:nvSpPr>
        <p:spPr>
          <a:xfrm>
            <a:off x="11572875" y="6356350"/>
            <a:ext cx="477838" cy="365125"/>
          </a:xfrm>
        </p:spPr>
        <p:txBody>
          <a:bodyPr/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90C00D98-DFCA-4745-9A00-3B89A4D2B48D}" type="slidenum">
              <a:rPr/>
              <a:t>3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  <p:cxnSp>
        <p:nvCxnSpPr>
          <p:cNvPr id="5634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6189663" y="177800"/>
            <a:ext cx="0" cy="5608638"/>
          </a:xfrm>
          <a:prstGeom prst="straightConnector1">
            <a:avLst/>
          </a:prstGeom>
          <a:noFill/>
          <a:ln w="9525">
            <a:solidFill>
              <a:srgbClr val="43729D"/>
            </a:solidFill>
            <a:round/>
          </a:ln>
        </p:spPr>
      </p:cxnSp>
      <p:sp>
        <p:nvSpPr>
          <p:cNvPr id="426" name="Title 1"/>
          <p:cNvSpPr/>
          <p:nvPr/>
        </p:nvSpPr>
        <p:spPr>
          <a:xfrm>
            <a:off x="6281738" y="225425"/>
            <a:ext cx="5602287" cy="6588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rgbClr val="FFFFFF"/>
                </a:solidFill>
              </a:rPr>
              <a:t> Наименование инвестиционного проекта:</a:t>
            </a:r>
            <a:br>
              <a:rPr lang="ru-RU" sz="1600">
                <a:solidFill>
                  <a:srgbClr val="FFFFFF"/>
                </a:solidFill>
              </a:rPr>
            </a:br>
            <a:r>
              <a:rPr lang="ru-RU" sz="1600">
                <a:solidFill>
                  <a:srgbClr val="FFFFFF"/>
                </a:solidFill>
              </a:rPr>
              <a:t> Строительство туристических кемпингов.  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427" name="Прямоугольник: усеченные противолежащие углы 243291626"/>
          <p:cNvSpPr/>
          <p:nvPr/>
        </p:nvSpPr>
        <p:spPr>
          <a:xfrm flipH="1">
            <a:off x="10353675" y="1192213"/>
            <a:ext cx="1282700" cy="40957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10 млн.руб.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28" name="Прямоугольник: усеченные противолежащие углы 486578862"/>
          <p:cNvSpPr/>
          <p:nvPr/>
        </p:nvSpPr>
        <p:spPr>
          <a:xfrm flipH="1">
            <a:off x="10360025" y="1917700"/>
            <a:ext cx="1276350" cy="41751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7490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14 ед.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29" name="Прямоугольник: усеченные противолежащие углы 13923402"/>
          <p:cNvSpPr/>
          <p:nvPr/>
        </p:nvSpPr>
        <p:spPr>
          <a:xfrm flipH="1">
            <a:off x="10360025" y="2636838"/>
            <a:ext cx="1274763" cy="43021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2025-2026 гг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30" name="TextBox 268161856"/>
          <p:cNvSpPr/>
          <p:nvPr/>
        </p:nvSpPr>
        <p:spPr>
          <a:xfrm>
            <a:off x="6970713" y="1236663"/>
            <a:ext cx="1130300" cy="365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>
              <a:solidFill>
                <a:srgbClr val="000000"/>
              </a:solidFill>
              <a:ea typeface="Arial" panose="020B0604020202020204"/>
            </a:endParaRPr>
          </a:p>
        </p:txBody>
      </p:sp>
      <p:sp>
        <p:nvSpPr>
          <p:cNvPr id="431" name="Стрелка: пятиугольник 737739060"/>
          <p:cNvSpPr/>
          <p:nvPr/>
        </p:nvSpPr>
        <p:spPr>
          <a:xfrm>
            <a:off x="6240463" y="3427413"/>
            <a:ext cx="4460875" cy="268287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r>
              <a:rPr lang="ru-RU" sz="1600" b="1">
                <a:solidFill>
                  <a:srgbClr val="FFFFFF"/>
                </a:solidFill>
                <a:cs typeface="Arial" panose="020B0604020202020204" pitchFamily="34" charset="0"/>
              </a:rPr>
              <a:t> Суть проекта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432" name="TextBox 850019312"/>
          <p:cNvSpPr/>
          <p:nvPr/>
        </p:nvSpPr>
        <p:spPr>
          <a:xfrm>
            <a:off x="6269038" y="3716338"/>
            <a:ext cx="5922962" cy="100488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282575" indent="-282575">
              <a:buClr>
                <a:srgbClr val="203864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altLang="zh-CN" sz="1400">
                <a:cs typeface="Arial" panose="020B0604020202020204" pitchFamily="34" charset="0"/>
              </a:rPr>
              <a:t>С появлением на его территории обустроенных троп и маршрутов, поток туристов за последние 10 лет увеличился в 10 раз, с появлением новых  комфортных кемпингов увеличатся  количество туристов.</a:t>
            </a:r>
            <a:r>
              <a:rPr lang="ru-RU" altLang="zh-CN">
                <a:cs typeface="Arial" panose="020B0604020202020204" pitchFamily="34" charset="0"/>
              </a:rPr>
              <a:t> </a:t>
            </a:r>
            <a:endParaRPr lang="ru-RU">
              <a:cs typeface="Arial" panose="020B0604020202020204" pitchFamily="34" charset="0"/>
            </a:endParaRPr>
          </a:p>
        </p:txBody>
      </p:sp>
      <p:sp>
        <p:nvSpPr>
          <p:cNvPr id="434" name="TextBox 1478818371"/>
          <p:cNvSpPr/>
          <p:nvPr/>
        </p:nvSpPr>
        <p:spPr>
          <a:xfrm>
            <a:off x="6197600" y="4730750"/>
            <a:ext cx="3535363" cy="5175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Arial" panose="020B0604020202020204" pitchFamily="34" charset="0"/>
              </a:rPr>
              <a:t>Потенциальные партнеры</a:t>
            </a:r>
          </a:p>
          <a:p>
            <a:r>
              <a:rPr lang="ru-RU" sz="1400" b="1">
                <a:solidFill>
                  <a:srgbClr val="000000"/>
                </a:solidFill>
                <a:cs typeface="Arial" panose="020B0604020202020204" pitchFamily="34" charset="0"/>
              </a:rPr>
              <a:t>Частные инвесторы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335713" y="1058863"/>
            <a:ext cx="3506787" cy="220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Изображение проекта</a:t>
            </a:r>
          </a:p>
        </p:txBody>
      </p:sp>
      <p:pic>
        <p:nvPicPr>
          <p:cNvPr id="56354" name="Picture 3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976313"/>
            <a:ext cx="3889375" cy="2341562"/>
          </a:xfrm>
          <a:prstGeom prst="rect">
            <a:avLst/>
          </a:prstGeom>
          <a:noFill/>
        </p:spPr>
      </p:pic>
      <p:pic>
        <p:nvPicPr>
          <p:cNvPr id="56356" name="Picture 3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2063" y="1017588"/>
            <a:ext cx="3581400" cy="226536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 idx="4294967295"/>
          </p:nvPr>
        </p:nvSpPr>
        <p:spPr>
          <a:xfrm>
            <a:off x="392113" y="111125"/>
            <a:ext cx="5651500" cy="525463"/>
          </a:xfr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r>
              <a:rPr lang="ru-RU" sz="1600" smtClean="0">
                <a:solidFill>
                  <a:srgbClr val="FFFFFF"/>
                </a:solidFill>
                <a:cs typeface="Arial" panose="020B0604020202020204" pitchFamily="34" charset="0"/>
              </a:rPr>
              <a:t>КАНАЛЫ ДЛЯ СВЯЗИ</a:t>
            </a:r>
            <a:endParaRPr lang="ru-RU" sz="1600" smtClean="0">
              <a:solidFill>
                <a:srgbClr val="000000"/>
              </a:solidFill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sldNum" sz="quarter" idx="11"/>
          </p:nvPr>
        </p:nvSpPr>
        <p:spPr>
          <a:xfrm>
            <a:off x="11572875" y="6356350"/>
            <a:ext cx="477838" cy="365125"/>
          </a:xfrm>
        </p:spPr>
        <p:txBody>
          <a:bodyPr/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547FE3DA-1FF6-44C9-A454-3F90A95495BF}" type="slidenum">
              <a:rPr/>
              <a:t>4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  <p:grpSp>
        <p:nvGrpSpPr>
          <p:cNvPr id="57350" name="Группа 11"/>
          <p:cNvGrpSpPr/>
          <p:nvPr/>
        </p:nvGrpSpPr>
        <p:grpSpPr bwMode="auto">
          <a:xfrm>
            <a:off x="3967163" y="5273675"/>
            <a:ext cx="3273425" cy="955675"/>
            <a:chOff x="5769750" y="4421793"/>
            <a:chExt cx="3274173" cy="955583"/>
          </a:xfrm>
        </p:grpSpPr>
        <p:pic>
          <p:nvPicPr>
            <p:cNvPr id="57352" name="Рисунок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9750" y="4421793"/>
              <a:ext cx="2245010" cy="86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3" name="Picture 2" descr="http://qrcoder.ru/code/?https%3A%2F%2Finvest.primorsky.ru%2Fru%2Finvestor-application%2F&amp;10&amp;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1221" y="4604674"/>
              <a:ext cx="772702" cy="77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366" name="Picture 22" descr="Наумкин Сергей Николаевич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3405" y="949235"/>
            <a:ext cx="1861543" cy="2264366"/>
          </a:xfrm>
          <a:prstGeom prst="rect">
            <a:avLst/>
          </a:prstGeom>
          <a:noFill/>
        </p:spPr>
      </p:pic>
      <p:sp>
        <p:nvSpPr>
          <p:cNvPr id="57373" name="Rectangle 29"/>
          <p:cNvSpPr>
            <a:spLocks noChangeArrowheads="1"/>
          </p:cNvSpPr>
          <p:nvPr/>
        </p:nvSpPr>
        <p:spPr bwMode="auto">
          <a:xfrm>
            <a:off x="4565650" y="3289300"/>
            <a:ext cx="3382963" cy="730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u-RU" sz="1400"/>
              <a:t>Наумкин Сергей Николаевич</a:t>
            </a:r>
          </a:p>
          <a:p>
            <a:r>
              <a:rPr lang="ru-RU" sz="1400"/>
              <a:t>Глава Тернейского муниципального округа</a:t>
            </a:r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425450" y="3522663"/>
            <a:ext cx="4148138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</a:rPr>
              <a:t>Инвестиционный уполномоченный: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Горбаченко Надежда Вячеславовна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8(42374)31-4-01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hlinkClick r:id="rId5"/>
              </a:rPr>
              <a:t>atmo.poster@mail.ru</a:t>
            </a:r>
            <a:endParaRPr lang="ru-RU" sz="1400" dirty="0"/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8070850" y="2936875"/>
            <a:ext cx="3906838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u-RU" sz="1400" dirty="0"/>
              <a:t>Инвестиционный комитет:</a:t>
            </a:r>
          </a:p>
          <a:p>
            <a:endParaRPr lang="ru-RU" sz="1400" dirty="0"/>
          </a:p>
          <a:p>
            <a:r>
              <a:rPr lang="ru-RU" sz="1400" dirty="0"/>
              <a:t>Баля Юлия </a:t>
            </a:r>
            <a:r>
              <a:rPr lang="ru-RU" sz="1400" dirty="0" smtClean="0"/>
              <a:t>Александровна </a:t>
            </a:r>
            <a:r>
              <a:rPr lang="ru-RU" sz="1400" dirty="0"/>
              <a:t>– начальник отдела жизнеобеспечения и развития инфраструктуры; </a:t>
            </a:r>
          </a:p>
          <a:p>
            <a:r>
              <a:rPr lang="ru-RU" sz="1400" dirty="0"/>
              <a:t>Василенко Владимир Вячеславович-начальник отдела </a:t>
            </a:r>
            <a:r>
              <a:rPr lang="ru-RU" sz="1400" dirty="0" smtClean="0"/>
              <a:t>градостроительства </a:t>
            </a:r>
            <a:r>
              <a:rPr lang="ru-RU" sz="1400" dirty="0"/>
              <a:t>и архитектуры; </a:t>
            </a:r>
          </a:p>
          <a:p>
            <a:r>
              <a:rPr lang="ru-RU" sz="1400" dirty="0"/>
              <a:t>Новожилова Анастасия Евгеньевна – начальник отдела земельных и имущественных отношений;</a:t>
            </a:r>
          </a:p>
          <a:p>
            <a:r>
              <a:rPr lang="ru-RU" sz="1400" dirty="0"/>
              <a:t>Науменко Евгений Владимирович – начальник отдела экономики и планирования;</a:t>
            </a:r>
          </a:p>
          <a:p>
            <a:r>
              <a:rPr lang="ru-RU" sz="1400" dirty="0"/>
              <a:t>Каленова Лилия </a:t>
            </a:r>
            <a:r>
              <a:rPr lang="ru-RU" sz="1400" dirty="0" smtClean="0"/>
              <a:t>Германовна </a:t>
            </a:r>
            <a:r>
              <a:rPr lang="ru-RU" sz="1400" dirty="0"/>
              <a:t>– начальник управления социально-культурной деятельности.</a:t>
            </a:r>
          </a:p>
          <a:p>
            <a:endParaRPr lang="ru-RU" sz="1400" dirty="0"/>
          </a:p>
        </p:txBody>
      </p:sp>
      <p:pic>
        <p:nvPicPr>
          <p:cNvPr id="57380" name="Picture 36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8" y="1439863"/>
            <a:ext cx="2370137" cy="2101850"/>
          </a:xfrm>
          <a:prstGeom prst="rect">
            <a:avLst/>
          </a:prstGeom>
          <a:noFill/>
        </p:spPr>
      </p:pic>
      <p:pic>
        <p:nvPicPr>
          <p:cNvPr id="2" name="Изображение 1" descr="Герб Тернейский МО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0390" y="1102995"/>
            <a:ext cx="1090930" cy="14986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8" name="Picture 20" descr="Picture background"/>
          <p:cNvPicPr>
            <a:picLocks noChangeAspect="1" noChangeArrowheads="1"/>
          </p:cNvPicPr>
          <p:nvPr/>
        </p:nvPicPr>
        <p:blipFill>
          <a:blip r:embed="rId2"/>
          <a:srcRect r="-5225" b="17526"/>
          <a:stretch>
            <a:fillRect/>
          </a:stretch>
        </p:blipFill>
        <p:spPr bwMode="auto">
          <a:xfrm>
            <a:off x="3365500" y="1098550"/>
            <a:ext cx="4138930" cy="5759450"/>
          </a:xfrm>
          <a:prstGeom prst="rect">
            <a:avLst/>
          </a:prstGeom>
          <a:noFill/>
        </p:spPr>
      </p:pic>
      <p:sp>
        <p:nvSpPr>
          <p:cNvPr id="180" name="PlaceHolder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835775" cy="390525"/>
          </a:xfr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ru-RU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Тернейский</a:t>
            </a:r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 Приморского края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object 4"/>
          <p:cNvSpPr/>
          <p:nvPr/>
        </p:nvSpPr>
        <p:spPr>
          <a:xfrm>
            <a:off x="125413" y="928688"/>
            <a:ext cx="3095625" cy="4486275"/>
          </a:xfrm>
          <a:custGeom>
            <a:avLst/>
            <a:gdLst>
              <a:gd name="textAreaLeft" fmla="*/ 0 w 3096000"/>
              <a:gd name="textAreaRight" fmla="*/ 3096360 w 3096000"/>
              <a:gd name="textAreaTop" fmla="*/ 0 h 3826440"/>
              <a:gd name="textAreaBottom" fmla="*/ 3826800 h 3826440"/>
            </a:gdLst>
            <a:ahLst/>
            <a:cxnLst/>
            <a:rect l="textAreaLeft" t="textAreaTop" r="textAreaRight" b="textAreaBottom"/>
            <a:pathLst>
              <a:path w="3096260" h="3079115">
                <a:moveTo>
                  <a:pt x="2880004" y="0"/>
                </a:moveTo>
                <a:lnTo>
                  <a:pt x="216001" y="0"/>
                </a:lnTo>
                <a:lnTo>
                  <a:pt x="198286" y="716"/>
                </a:lnTo>
                <a:lnTo>
                  <a:pt x="147729" y="11012"/>
                </a:lnTo>
                <a:lnTo>
                  <a:pt x="102222" y="32362"/>
                </a:lnTo>
                <a:lnTo>
                  <a:pt x="63266" y="63266"/>
                </a:lnTo>
                <a:lnTo>
                  <a:pt x="32362" y="102222"/>
                </a:lnTo>
                <a:lnTo>
                  <a:pt x="11012" y="147729"/>
                </a:lnTo>
                <a:lnTo>
                  <a:pt x="716" y="198286"/>
                </a:lnTo>
                <a:lnTo>
                  <a:pt x="0" y="216001"/>
                </a:lnTo>
                <a:lnTo>
                  <a:pt x="0" y="2863075"/>
                </a:lnTo>
                <a:lnTo>
                  <a:pt x="6277" y="2914981"/>
                </a:lnTo>
                <a:lnTo>
                  <a:pt x="24110" y="2962336"/>
                </a:lnTo>
                <a:lnTo>
                  <a:pt x="51996" y="3003640"/>
                </a:lnTo>
                <a:lnTo>
                  <a:pt x="88435" y="3037391"/>
                </a:lnTo>
                <a:lnTo>
                  <a:pt x="131925" y="3062091"/>
                </a:lnTo>
                <a:lnTo>
                  <a:pt x="180965" y="3076237"/>
                </a:lnTo>
                <a:lnTo>
                  <a:pt x="216001" y="3079064"/>
                </a:lnTo>
                <a:lnTo>
                  <a:pt x="2880004" y="3079064"/>
                </a:lnTo>
                <a:lnTo>
                  <a:pt x="2931911" y="3072787"/>
                </a:lnTo>
                <a:lnTo>
                  <a:pt x="2979268" y="3054956"/>
                </a:lnTo>
                <a:lnTo>
                  <a:pt x="3020574" y="3027073"/>
                </a:lnTo>
                <a:lnTo>
                  <a:pt x="3054329" y="2990637"/>
                </a:lnTo>
                <a:lnTo>
                  <a:pt x="3079031" y="2947149"/>
                </a:lnTo>
                <a:lnTo>
                  <a:pt x="3093178" y="2898110"/>
                </a:lnTo>
                <a:lnTo>
                  <a:pt x="3096005" y="2863075"/>
                </a:lnTo>
                <a:lnTo>
                  <a:pt x="3096005" y="216001"/>
                </a:lnTo>
                <a:lnTo>
                  <a:pt x="3089728" y="164094"/>
                </a:lnTo>
                <a:lnTo>
                  <a:pt x="3071895" y="116737"/>
                </a:lnTo>
                <a:lnTo>
                  <a:pt x="3044009" y="75431"/>
                </a:lnTo>
                <a:lnTo>
                  <a:pt x="3007570" y="41676"/>
                </a:lnTo>
                <a:lnTo>
                  <a:pt x="2964080" y="16974"/>
                </a:lnTo>
                <a:lnTo>
                  <a:pt x="2915040" y="2827"/>
                </a:lnTo>
                <a:lnTo>
                  <a:pt x="2880004" y="0"/>
                </a:lnTo>
                <a:close/>
              </a:path>
            </a:pathLst>
          </a:custGeom>
          <a:solidFill>
            <a:srgbClr val="DAE1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dirty="0">
                <a:solidFill>
                  <a:srgbClr val="2F5597"/>
                </a:solidFill>
                <a:cs typeface="Arial" panose="020B0604020202020204" pitchFamily="34" charset="0"/>
              </a:rPr>
              <a:t>       </a:t>
            </a:r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dirty="0">
                <a:solidFill>
                  <a:srgbClr val="2F559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Основные показатели: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Население  -  9726 человек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Количество хозяйствующих субъектов   -  120 ед. (малые-61 ед., крупные – 12 ед., ИП – 225 чел.)                       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Выпуск продукции базовых отраслей – 4383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млн.руб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Объем инвестиций в основной -  197,55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млн.руб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Объем инвестиций на 1 жителя  -20311 руб.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Средняя заработная плата – 78127 руб.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Номер слайда 4"/>
          <p:cNvSpPr/>
          <p:nvPr/>
        </p:nvSpPr>
        <p:spPr>
          <a:xfrm>
            <a:off x="11572875" y="6356350"/>
            <a:ext cx="477838" cy="365125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1AE885-D7E2-40FB-8CF4-7E93BBDEB64B}" type="slidenum">
              <a:rPr lang="ru-RU" sz="900" spc="-1">
                <a:solidFill>
                  <a:srgbClr val="000000"/>
                </a:solidFill>
                <a:ea typeface="Arial" panose="020B0604020202020204"/>
              </a:rPr>
              <a:t>5</a:t>
            </a:fld>
            <a:endParaRPr lang="ru-RU" sz="900" spc="-1">
              <a:solidFill>
                <a:srgbClr val="000000"/>
              </a:solidFill>
            </a:endParaRPr>
          </a:p>
        </p:txBody>
      </p:sp>
      <p:sp>
        <p:nvSpPr>
          <p:cNvPr id="58382" name="TextBox 2"/>
          <p:cNvSpPr txBox="1">
            <a:spLocks noChangeArrowheads="1"/>
          </p:cNvSpPr>
          <p:nvPr/>
        </p:nvSpPr>
        <p:spPr bwMode="auto">
          <a:xfrm>
            <a:off x="255588" y="5767388"/>
            <a:ext cx="2598737" cy="274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200">
                <a:cs typeface="DejaVu Sans"/>
              </a:rPr>
              <a:t>* Период – 30.06.2024 г.</a:t>
            </a: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3365500" y="970189"/>
            <a:ext cx="4001951" cy="50158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конкурентноспособности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округа:</a:t>
            </a:r>
          </a:p>
          <a:p>
            <a:endParaRPr lang="ru-RU" sz="1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ресурсного потенциала: - главное </a:t>
            </a:r>
            <a:r>
              <a:rPr lang="ru-RU" sz="1600" b="1" dirty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природное богатство </a:t>
            </a:r>
            <a:r>
              <a:rPr lang="ru-RU" sz="1600" b="1" dirty="0" err="1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Тернейского</a:t>
            </a:r>
            <a:r>
              <a:rPr lang="ru-RU" sz="1600" b="1" dirty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– лесные ресурсы (хвойно-широколиственные, горные темнохвойные и частично широколиственные леса), охотничье-промысловые и рекреационные ресурсы. Территория округа входит в Прибрежную металлогеническую зону, в составе которой выделяются преимущественным проявлением золотой и серебряной минерализации. Ресурсы Японского моря отличаются высокой продуктивностью и </a:t>
            </a:r>
            <a:r>
              <a:rPr lang="ru-RU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многообразием.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0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для туристов</a:t>
            </a:r>
            <a:r>
              <a:rPr lang="ru-RU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Изображение 3" descr="2024-09-20_14-25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0"/>
            <a:ext cx="460883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42875" y="166688"/>
            <a:ext cx="3735388" cy="469900"/>
          </a:xfrm>
          <a:solidFill>
            <a:schemeClr val="accent5">
              <a:lumMod val="75000"/>
            </a:schemeClr>
          </a:solidFill>
        </p:spPr>
        <p:txBody>
          <a:bodyPr numCol="1" spc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spc="145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ИСТОРИИ </a:t>
            </a:r>
            <a:r>
              <a:rPr lang="en-US" sz="1800" spc="145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УСПЕХА</a:t>
            </a:r>
            <a:endParaRPr lang="ru-RU" sz="1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1966732049"/>
          <p:cNvSpPr/>
          <p:nvPr/>
        </p:nvSpPr>
        <p:spPr>
          <a:xfrm>
            <a:off x="427038" y="1011238"/>
            <a:ext cx="3179762" cy="338137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промышленность </a:t>
            </a:r>
          </a:p>
        </p:txBody>
      </p:sp>
      <p:sp>
        <p:nvSpPr>
          <p:cNvPr id="207" name="TextBox 1872305725"/>
          <p:cNvSpPr/>
          <p:nvPr/>
        </p:nvSpPr>
        <p:spPr>
          <a:xfrm>
            <a:off x="4289425" y="1011238"/>
            <a:ext cx="3368675" cy="338137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промышленность</a:t>
            </a:r>
          </a:p>
        </p:txBody>
      </p:sp>
      <p:sp>
        <p:nvSpPr>
          <p:cNvPr id="208" name="TextBox 1057883246"/>
          <p:cNvSpPr/>
          <p:nvPr/>
        </p:nvSpPr>
        <p:spPr>
          <a:xfrm>
            <a:off x="8310563" y="1011238"/>
            <a:ext cx="3171825" cy="338137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отрасль</a:t>
            </a:r>
          </a:p>
        </p:txBody>
      </p:sp>
      <p:grpSp>
        <p:nvGrpSpPr>
          <p:cNvPr id="60421" name="Группа 5"/>
          <p:cNvGrpSpPr/>
          <p:nvPr/>
        </p:nvGrpSpPr>
        <p:grpSpPr bwMode="auto">
          <a:xfrm>
            <a:off x="4387850" y="1538288"/>
            <a:ext cx="3171825" cy="4784725"/>
            <a:chOff x="4243613" y="1538695"/>
            <a:chExt cx="3171373" cy="4784930"/>
          </a:xfrm>
        </p:grpSpPr>
        <p:sp>
          <p:nvSpPr>
            <p:cNvPr id="60430" name="TextBox 2"/>
            <p:cNvSpPr txBox="1">
              <a:spLocks noChangeArrowheads="1"/>
            </p:cNvSpPr>
            <p:nvPr/>
          </p:nvSpPr>
          <p:spPr bwMode="auto">
            <a:xfrm>
              <a:off x="4503926" y="1538695"/>
              <a:ext cx="2911060" cy="641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Строительство сушильного цеха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243613" y="2316603"/>
              <a:ext cx="3171373" cy="22210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Изображение проекта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43613" y="4677316"/>
              <a:ext cx="3171373" cy="16463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информация о проекте: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Инвестор – ОАО «Тернейлес»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Объём инвестиций – 1,5 млрд.руб.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Кол-во рабочих мест – 30 мест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ввода в эксплуатацию – 2023 год</a:t>
              </a:r>
            </a:p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422" name="Группа 16"/>
          <p:cNvGrpSpPr/>
          <p:nvPr/>
        </p:nvGrpSpPr>
        <p:grpSpPr bwMode="auto">
          <a:xfrm>
            <a:off x="8324850" y="1595438"/>
            <a:ext cx="3171825" cy="4905375"/>
            <a:chOff x="4243613" y="1538695"/>
            <a:chExt cx="3171373" cy="4904760"/>
          </a:xfrm>
        </p:grpSpPr>
        <p:sp>
          <p:nvSpPr>
            <p:cNvPr id="60427" name="TextBox 17"/>
            <p:cNvSpPr txBox="1">
              <a:spLocks noChangeArrowheads="1"/>
            </p:cNvSpPr>
            <p:nvPr/>
          </p:nvSpPr>
          <p:spPr bwMode="auto">
            <a:xfrm>
              <a:off x="4503926" y="1538695"/>
              <a:ext cx="2911060" cy="641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Строительство туристи-ческой инфраструктуры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243613" y="2316472"/>
              <a:ext cx="3171373" cy="222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Изображение проекта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43613" y="4676789"/>
              <a:ext cx="3171373" cy="17666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информация о проекте: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Инвестор – Сихотэ-Алинский государственный природный биосферный заповедник имени К.Г.Абрамова </a:t>
              </a:r>
              <a:r>
                <a:rPr lang="ru-RU" sz="1400">
                  <a:latin typeface="Times New Roman" panose="02020603050405020304" pitchFamily="18" charset="0"/>
                </a:rPr>
                <a:t> </a:t>
              </a:r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Объём инвестиций – 500 млн.руб.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Кол-во рабочих мест – 29 мест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ввода в эксплуатацию - 2023 г.</a:t>
              </a:r>
            </a:p>
          </p:txBody>
        </p:sp>
      </p:grpSp>
      <p:grpSp>
        <p:nvGrpSpPr>
          <p:cNvPr id="60423" name="Группа 20"/>
          <p:cNvGrpSpPr/>
          <p:nvPr/>
        </p:nvGrpSpPr>
        <p:grpSpPr bwMode="auto">
          <a:xfrm>
            <a:off x="465138" y="1531938"/>
            <a:ext cx="3171825" cy="4510087"/>
            <a:chOff x="4243613" y="1538695"/>
            <a:chExt cx="3171373" cy="4509522"/>
          </a:xfrm>
        </p:grpSpPr>
        <p:sp>
          <p:nvSpPr>
            <p:cNvPr id="60424" name="TextBox 21"/>
            <p:cNvSpPr txBox="1">
              <a:spLocks noChangeArrowheads="1"/>
            </p:cNvSpPr>
            <p:nvPr/>
          </p:nvSpPr>
          <p:spPr bwMode="auto">
            <a:xfrm>
              <a:off x="4503926" y="1538695"/>
              <a:ext cx="2911060" cy="641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Строительство дерево-перерабатывающего завода 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243613" y="2316473"/>
              <a:ext cx="3171373" cy="2220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Изображение проекта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3613" y="4676789"/>
              <a:ext cx="3171373" cy="13714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информация о проекте: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Инвестор -  ОАО «Тернейлес»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Объём инвестиций – 2,6 млрд.руб.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Кол-во рабочих мест – 57 мест</a:t>
              </a:r>
            </a:p>
            <a:p>
              <a:pPr>
                <a:buFontTx/>
                <a:buChar char="-"/>
              </a:pPr>
              <a:r>
                <a:rPr 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ввода в эксплуатацию – 2023 год</a:t>
              </a:r>
            </a:p>
          </p:txBody>
        </p:sp>
      </p:grpSp>
      <p:sp>
        <p:nvSpPr>
          <p:cNvPr id="60435" name="AutoShape 19" descr="Picture backgroun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0437" name="AutoShape 21" descr="Picture backgroun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0439" name="AutoShape 23" descr="Picture backgroun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0441" name="AutoShape 25" descr="Picture backgroun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0443" name="Picture 27" descr="Picture background"/>
          <p:cNvPicPr>
            <a:picLocks noChangeAspect="1" noChangeArrowheads="1"/>
          </p:cNvPicPr>
          <p:nvPr/>
        </p:nvPicPr>
        <p:blipFill>
          <a:blip r:embed="rId2"/>
          <a:srcRect l="27873" t="17943" r="25334" b="12512"/>
          <a:stretch>
            <a:fillRect/>
          </a:stretch>
        </p:blipFill>
        <p:spPr bwMode="auto">
          <a:xfrm>
            <a:off x="387350" y="2232025"/>
            <a:ext cx="3541713" cy="2406650"/>
          </a:xfrm>
          <a:prstGeom prst="rect">
            <a:avLst/>
          </a:prstGeom>
          <a:noFill/>
        </p:spPr>
      </p:pic>
      <p:pic>
        <p:nvPicPr>
          <p:cNvPr id="60445" name="Picture 29" descr="https://jofo.me/data/userfiles/335/images/745937-zp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175" y="2230438"/>
            <a:ext cx="3592513" cy="2419350"/>
          </a:xfrm>
          <a:prstGeom prst="rect">
            <a:avLst/>
          </a:prstGeom>
          <a:noFill/>
        </p:spPr>
      </p:pic>
      <p:pic>
        <p:nvPicPr>
          <p:cNvPr id="60447" name="Picture 31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6588" y="2254250"/>
            <a:ext cx="3556000" cy="24479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58" b="-19484"/>
          <a:stretch/>
        </p:blipFill>
        <p:spPr bwMode="auto">
          <a:xfrm>
            <a:off x="54845" y="77787"/>
            <a:ext cx="12032380" cy="80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13680215"/>
          <p:cNvSpPr/>
          <p:nvPr/>
        </p:nvSpPr>
        <p:spPr>
          <a:xfrm>
            <a:off x="589443" y="11220052"/>
            <a:ext cx="2158023" cy="97466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>
              <a:solidFill>
                <a:srgbClr val="000000"/>
              </a:solidFill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9FB9A876-0172-4C09-94B0-3928E8343466}" type="slidenum">
              <a:rPr/>
              <a:t>7</a:t>
            </a:fld>
            <a:endParaRPr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title" idx="4294967295"/>
          </p:nvPr>
        </p:nvSpPr>
        <p:spPr>
          <a:xfrm>
            <a:off x="166688" y="322263"/>
            <a:ext cx="6577012" cy="407987"/>
          </a:xfr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r>
              <a:rPr lang="en-US" sz="2000" smtClean="0">
                <a:solidFill>
                  <a:srgbClr val="FFFFFF"/>
                </a:solidFill>
                <a:cs typeface="Arial" panose="020B0604020202020204" pitchFamily="34" charset="0"/>
              </a:rPr>
              <a:t>ИНВЕСТИЦИОННЫЕ ПЛОЩАДКИ И ОБЪЕКТЫ</a:t>
            </a: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228" name="Овал 5"/>
          <p:cNvSpPr/>
          <p:nvPr/>
        </p:nvSpPr>
        <p:spPr>
          <a:xfrm>
            <a:off x="192088" y="1830388"/>
            <a:ext cx="4867275" cy="237648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>
              <a:solidFill>
                <a:schemeClr val="lt1"/>
              </a:solidFill>
              <a:ea typeface="Arial" panose="020B0604020202020204"/>
            </a:endParaRPr>
          </a:p>
        </p:txBody>
      </p:sp>
      <p:sp>
        <p:nvSpPr>
          <p:cNvPr id="229" name="TextBox 466999580"/>
          <p:cNvSpPr/>
          <p:nvPr/>
        </p:nvSpPr>
        <p:spPr>
          <a:xfrm>
            <a:off x="201613" y="2509838"/>
            <a:ext cx="4857750" cy="101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2</a:t>
            </a:r>
            <a:r>
              <a:rPr lang="ru-RU" sz="2000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r>
              <a:rPr lang="ru-RU" sz="2000" spc="-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земельных </a:t>
            </a:r>
            <a:r>
              <a:rPr lang="ru-RU" sz="2000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участка</a:t>
            </a:r>
            <a:endParaRPr lang="ru-RU" sz="2000" spc="-1" dirty="0">
              <a:solidFill>
                <a:srgbClr val="FFFFFF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" dirty="0">
                <a:solidFill>
                  <a:srgbClr val="FFFFFF"/>
                </a:solidFill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</a:rPr>
              <a:t> 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" dirty="0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/>
                <a:cs typeface="Times New Roman" panose="02020603050405020304" pitchFamily="18" charset="0"/>
              </a:rPr>
              <a:t>общая площадь </a:t>
            </a:r>
            <a:r>
              <a:rPr lang="ru-RU" sz="2000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/>
                <a:cs typeface="Times New Roman" panose="02020603050405020304" pitchFamily="18" charset="0"/>
              </a:rPr>
              <a:t>5545 кв. м.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2600" y="923925"/>
            <a:ext cx="6096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Разбивка по назначению земельных участков с количеством участков и их общей площадью</a:t>
            </a:r>
            <a:endParaRPr lang="ru-RU" sz="1100" spc="-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11547443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69005"/>
              </p:ext>
            </p:extLst>
          </p:nvPr>
        </p:nvGraphicFramePr>
        <p:xfrm>
          <a:off x="5298281" y="1537106"/>
          <a:ext cx="6624637" cy="1939519"/>
        </p:xfrm>
        <a:graphic>
          <a:graphicData uri="http://schemas.openxmlformats.org/drawingml/2006/table">
            <a:tbl>
              <a:tblPr/>
              <a:tblGrid>
                <a:gridCol w="6624637"/>
              </a:tblGrid>
              <a:tr h="97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Инвестиционная площадка №1: земельный участок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hlinkClick r:id="rId3"/>
                        </a:rPr>
                        <a:t>25:17:020001:6648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 объекты образования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Инвестиционная площадка №2: земельный участок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hlinkClick r:id="rId4"/>
                        </a:rPr>
                        <a:t>25:17:040001:1491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 объекты спорта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407110310"/>
          <p:cNvSpPr/>
          <p:nvPr/>
        </p:nvSpPr>
        <p:spPr>
          <a:xfrm>
            <a:off x="166688" y="5258787"/>
            <a:ext cx="342068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-1" dirty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П</a:t>
            </a:r>
            <a:r>
              <a:rPr lang="ru-RU" sz="1200" b="1" spc="-1" dirty="0" smtClean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еречень </a:t>
            </a:r>
            <a:r>
              <a:rPr lang="ru-RU" sz="1200" b="1" spc="-1" dirty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инвестиционных площадок МО</a:t>
            </a:r>
          </a:p>
        </p:txBody>
      </p:sp>
      <p:pic>
        <p:nvPicPr>
          <p:cNvPr id="1026" name="Picture 2" descr="http://qrcoder.ru/code/?https%3A%2F%2Fterneyokrug.gosuslugi.ru%2Fdeyatelnost%2Fnapravleniya-deyatelnosti%2Finvestitsionnaya-deyatelnost%2Finvestitsionnye-ploschadki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80" y="5258787"/>
            <a:ext cx="1437231" cy="14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407110310"/>
          <p:cNvSpPr/>
          <p:nvPr/>
        </p:nvSpPr>
        <p:spPr>
          <a:xfrm>
            <a:off x="8502235" y="5335924"/>
            <a:ext cx="342068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-1" dirty="0" smtClean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Перечень объектов </a:t>
            </a:r>
            <a:r>
              <a:rPr lang="ru-RU" sz="1200" b="1" spc="-1" dirty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для субъектов МСП МО</a:t>
            </a:r>
          </a:p>
        </p:txBody>
      </p:sp>
      <p:pic>
        <p:nvPicPr>
          <p:cNvPr id="1028" name="Picture 4" descr="http://qrcoder.ru/code/?https%3A%2F%2Fterneyokrug.gosuslugi.ru%2Fdeyatelnost%2Fnapravleniya-deyatelnosti%2Finvestitsionnaya-deyatelnost%2Fimuschestvennaya-podderzhka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30" y="5258787"/>
            <a:ext cx="1411105" cy="14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Скругленный прямоугольник 27"/>
          <p:cNvSpPr/>
          <p:nvPr/>
        </p:nvSpPr>
        <p:spPr>
          <a:xfrm>
            <a:off x="484187" y="4849812"/>
            <a:ext cx="4725988" cy="168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ru-RU" sz="1100" dirty="0">
              <a:solidFill>
                <a:srgbClr val="000000"/>
              </a:solidFill>
            </a:endParaRPr>
          </a:p>
          <a:p>
            <a:pPr algn="ctr"/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Теплоснабжение</a:t>
            </a:r>
          </a:p>
          <a:p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01 января 2024 года – 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4564,48 руб</a:t>
            </a:r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с 01 июля 2024 года – 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5297,61 руб</a:t>
            </a:r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ctr"/>
            <a:endParaRPr lang="ru-RU" sz="1200" b="1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000000"/>
              </a:solidFill>
            </a:endParaRPr>
          </a:p>
          <a:p>
            <a:pPr algn="ctr"/>
            <a:endParaRPr lang="ru-RU" sz="1200" dirty="0">
              <a:solidFill>
                <a:srgbClr val="000000"/>
              </a:solidFill>
            </a:endParaRPr>
          </a:p>
          <a:p>
            <a:pPr algn="ctr"/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34" name="Скругленный прямоугольник 29"/>
          <p:cNvSpPr/>
          <p:nvPr/>
        </p:nvSpPr>
        <p:spPr>
          <a:xfrm>
            <a:off x="6238240" y="1656704"/>
            <a:ext cx="4749800" cy="1689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ru-RU" sz="1100" dirty="0">
              <a:solidFill>
                <a:srgbClr val="000000"/>
              </a:solidFill>
            </a:endParaRPr>
          </a:p>
          <a:p>
            <a:pPr algn="ctr"/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Электроснабжение</a:t>
            </a:r>
          </a:p>
          <a:p>
            <a:r>
              <a:rPr lang="ru-RU" sz="11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ru-RU" sz="11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1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1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01 января 2024 года – </a:t>
            </a:r>
            <a:r>
              <a:rPr lang="ru-RU" sz="11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23,4 </a:t>
            </a:r>
            <a:r>
              <a:rPr lang="ru-RU" sz="11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руб.</a:t>
            </a:r>
          </a:p>
          <a:p>
            <a:r>
              <a:rPr lang="ru-RU" sz="11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с 01 июля 2024 года – </a:t>
            </a:r>
            <a:r>
              <a:rPr lang="ru-RU" sz="11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23,4 </a:t>
            </a:r>
            <a:r>
              <a:rPr lang="ru-RU" sz="11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руб. </a:t>
            </a:r>
          </a:p>
          <a:p>
            <a:pPr algn="ctr"/>
            <a:endParaRPr lang="ru-RU" sz="1100" b="1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rgbClr val="000000"/>
              </a:solidFill>
            </a:endParaRPr>
          </a:p>
          <a:p>
            <a:pPr algn="ctr"/>
            <a:endParaRPr lang="ru-RU" sz="1100" dirty="0">
              <a:solidFill>
                <a:srgbClr val="000000"/>
              </a:solidFill>
            </a:endParaRPr>
          </a:p>
          <a:p>
            <a:pPr algn="ctr"/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title" idx="4294967295"/>
          </p:nvPr>
        </p:nvSpPr>
        <p:spPr>
          <a:xfrm>
            <a:off x="252413" y="260350"/>
            <a:ext cx="6427787" cy="630238"/>
          </a:xfr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r>
              <a:rPr 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ТАРИФЫ НА </a:t>
            </a:r>
            <a:r>
              <a:rPr 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КОММУНАЛЬНЫЕ</a:t>
            </a:r>
            <a:r>
              <a:rPr lang="en-US" sz="1800" dirty="0" smtClean="0">
                <a:solidFill>
                  <a:srgbClr val="FFFFFF"/>
                </a:solidFill>
                <a:cs typeface="Arial" panose="020B0604020202020204" pitchFamily="34" charset="0"/>
              </a:rPr>
              <a:t> УСЛУГИ ХОЗЯЙСТВУЮЩИХ СУБЪЕКТОВ</a:t>
            </a:r>
            <a:endParaRPr lang="ru-RU" sz="1800" dirty="0" smtClean="0">
              <a:solidFill>
                <a:srgbClr val="000000"/>
              </a:solidFill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ldNum" sz="quarter" idx="11"/>
          </p:nvPr>
        </p:nvSpPr>
        <p:spPr>
          <a:xfrm>
            <a:off x="11353800" y="6356350"/>
            <a:ext cx="652463" cy="365125"/>
          </a:xfrm>
        </p:spPr>
        <p:txBody>
          <a:bodyPr/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450BD5F7-2AE3-4700-9D2D-97DAB5898402}" type="slidenum">
              <a:rPr/>
              <a:t>8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28" name="Скругленный прямоугольник 29"/>
          <p:cNvSpPr/>
          <p:nvPr/>
        </p:nvSpPr>
        <p:spPr>
          <a:xfrm>
            <a:off x="460375" y="1468437"/>
            <a:ext cx="4749800" cy="31544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1100" b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территории Тернейского муниципального округа </a:t>
            </a:r>
            <a:r>
              <a:rPr lang="ru-RU" sz="1100" b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осуществляют свою деятельность </a:t>
            </a:r>
            <a:r>
              <a:rPr lang="ru-RU" sz="1100" b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 ресурсоснабжающих организаций:</a:t>
            </a:r>
          </a:p>
          <a:p>
            <a:pPr algn="ctr"/>
            <a:endParaRPr lang="ru-RU" sz="1100" b="1" i="1" dirty="0" smtClean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МУП КК п. Терней (теплоснабжение, водоснабжение)</a:t>
            </a:r>
          </a:p>
          <a:p>
            <a:pPr algn="ctr"/>
            <a:r>
              <a:rPr lang="ru-RU" sz="1100" b="1" i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МУП КК </a:t>
            </a:r>
            <a:r>
              <a:rPr lang="ru-RU" sz="1100" b="1" i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п. Пластун (водоснабжение, теплоснабжение, водоотведение)</a:t>
            </a:r>
          </a:p>
          <a:p>
            <a:pPr algn="ctr"/>
            <a:r>
              <a:rPr lang="ru-RU" sz="1100" b="1" i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АО «Импульс» (теплоснабжение)</a:t>
            </a:r>
          </a:p>
          <a:p>
            <a:pPr algn="ctr"/>
            <a:r>
              <a:rPr lang="ru-RU" sz="1100" b="1" i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КГУП Примтеплоэнерго (электроснабжение)</a:t>
            </a:r>
          </a:p>
          <a:p>
            <a:pPr algn="ctr"/>
            <a:r>
              <a:rPr lang="ru-RU" sz="1100" b="1" i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ООО </a:t>
            </a:r>
            <a:r>
              <a:rPr lang="ru-RU" sz="1100" b="1" i="1" dirty="0" err="1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НордПрим</a:t>
            </a:r>
            <a:r>
              <a:rPr lang="ru-RU" sz="1100" b="1" i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(электроснабжение)</a:t>
            </a:r>
            <a:endParaRPr lang="ru-RU" sz="1100" i="1" dirty="0">
              <a:solidFill>
                <a:srgbClr val="000000"/>
              </a:solidFill>
            </a:endParaRPr>
          </a:p>
          <a:p>
            <a:pPr algn="ctr"/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1712" y="946082"/>
            <a:ext cx="811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/>
                <a:cs typeface="Times New Roman" panose="02020603050405020304" pitchFamily="18" charset="0"/>
              </a:rPr>
              <a:t>Тарифы на </a:t>
            </a:r>
            <a:r>
              <a:rPr lang="ru-RU" b="1" u="sng" spc="-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/>
                <a:cs typeface="Times New Roman" panose="02020603050405020304" pitchFamily="18" charset="0"/>
              </a:rPr>
              <a:t>коммнуальные</a:t>
            </a:r>
            <a:r>
              <a:rPr lang="ru-RU" b="1" u="sng" spc="-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/>
                <a:cs typeface="Times New Roman" panose="02020603050405020304" pitchFamily="18" charset="0"/>
              </a:rPr>
              <a:t> услуги по Тернейскому муниципальному округу</a:t>
            </a:r>
            <a:endParaRPr lang="ru-RU" b="1" u="sng" spc="-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5"/>
          <p:cNvSpPr/>
          <p:nvPr/>
        </p:nvSpPr>
        <p:spPr>
          <a:xfrm>
            <a:off x="6303214" y="3826125"/>
            <a:ext cx="4749800" cy="2712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ru-RU" sz="1200" b="1" dirty="0" smtClean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endParaRPr lang="ru-RU" sz="1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01 января 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2024 года – 40,57 руб.</a:t>
            </a:r>
            <a:endParaRPr lang="ru-RU" sz="1200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с 01 июля 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2024 года – 46,25 руб. </a:t>
            </a:r>
            <a:endParaRPr lang="ru-RU" sz="1200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b="1" dirty="0" smtClean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Водоотведение</a:t>
            </a:r>
          </a:p>
          <a:p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01 января 2024 года – 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25,09 </a:t>
            </a:r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руб.</a:t>
            </a:r>
          </a:p>
          <a:p>
            <a:r>
              <a:rPr lang="ru-RU" sz="1200" dirty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с 01 июля 2024 года – </a:t>
            </a:r>
            <a:r>
              <a:rPr lang="ru-RU" sz="1200" dirty="0" smtClean="0">
                <a:solidFill>
                  <a:srgbClr val="40404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28,17 руб. </a:t>
            </a:r>
            <a:endParaRPr lang="ru-RU" sz="1200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200" b="1" dirty="0" smtClean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rgbClr val="40404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1135063"/>
            <a:ext cx="3508375" cy="220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Изображение проекта</a:t>
            </a:r>
          </a:p>
        </p:txBody>
      </p:sp>
      <p:sp>
        <p:nvSpPr>
          <p:cNvPr id="404" name="TextBox 995819394"/>
          <p:cNvSpPr/>
          <p:nvPr/>
        </p:nvSpPr>
        <p:spPr>
          <a:xfrm>
            <a:off x="10223500" y="3070225"/>
            <a:ext cx="1776413" cy="273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период реализации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5" name="TextBox 1424133467"/>
          <p:cNvSpPr/>
          <p:nvPr/>
        </p:nvSpPr>
        <p:spPr>
          <a:xfrm>
            <a:off x="10352088" y="2333625"/>
            <a:ext cx="1360487" cy="2746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рабочие места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6" name="TextBox 1178821171"/>
          <p:cNvSpPr/>
          <p:nvPr/>
        </p:nvSpPr>
        <p:spPr>
          <a:xfrm>
            <a:off x="10352088" y="1577975"/>
            <a:ext cx="1309687" cy="2746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инвестиции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7" name="TextBox 511656200"/>
          <p:cNvSpPr/>
          <p:nvPr/>
        </p:nvSpPr>
        <p:spPr>
          <a:xfrm>
            <a:off x="4106863" y="3035300"/>
            <a:ext cx="1725612" cy="273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период реализации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8" name="TextBox 1178821171"/>
          <p:cNvSpPr/>
          <p:nvPr/>
        </p:nvSpPr>
        <p:spPr>
          <a:xfrm>
            <a:off x="4246563" y="1503363"/>
            <a:ext cx="1311275" cy="27463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инвестиции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9" name="TextBox 1936170163"/>
          <p:cNvSpPr/>
          <p:nvPr/>
        </p:nvSpPr>
        <p:spPr>
          <a:xfrm>
            <a:off x="4171950" y="2246313"/>
            <a:ext cx="1385888" cy="27463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cs typeface="Arial" panose="020B0604020202020204" pitchFamily="34" charset="0"/>
              </a:rPr>
              <a:t>рабочие места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288925" y="0"/>
            <a:ext cx="5794375" cy="1006475"/>
          </a:xfrm>
          <a:solidFill>
            <a:schemeClr val="accent5">
              <a:lumMod val="75000"/>
            </a:schemeClr>
          </a:solidFill>
        </p:spPr>
        <p:txBody>
          <a:bodyPr vert="horz" wrap="square" numCol="1" anchor="b" anchorCtr="0" compatLnSpc="1"/>
          <a:lstStyle/>
          <a:p>
            <a:r>
              <a:rPr lang="ru-RU" sz="1600" smtClean="0">
                <a:solidFill>
                  <a:srgbClr val="FFFFFF"/>
                </a:solidFill>
              </a:rPr>
              <a:t> </a:t>
            </a:r>
            <a:r>
              <a:rPr lang="ru-RU" sz="1600" smtClean="0">
                <a:solidFill>
                  <a:schemeClr val="bg1"/>
                </a:solidFill>
              </a:rPr>
              <a:t>Наименование инвестиционного проекта:</a:t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 Строительство ЛЭП «Пластун-Терней» Инвестор:</a:t>
            </a:r>
            <a:br>
              <a:rPr lang="ru-RU" sz="16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bg1"/>
                </a:solidFill>
              </a:rPr>
              <a:t>АО «Дальневосточная энергетическая управляющая компания»</a:t>
            </a:r>
            <a:r>
              <a:rPr lang="ru-RU" sz="1600" smtClean="0">
                <a:solidFill>
                  <a:srgbClr val="000000"/>
                </a:solidFill>
              </a:rPr>
              <a:t> </a:t>
            </a:r>
            <a:endParaRPr lang="ru-RU" sz="1600" smtClean="0">
              <a:solidFill>
                <a:srgbClr val="FFFFFF"/>
              </a:solidFill>
            </a:endParaRPr>
          </a:p>
        </p:txBody>
      </p:sp>
      <p:sp>
        <p:nvSpPr>
          <p:cNvPr id="411" name="Прямоугольник: усеченные противолежащие углы 2055932482"/>
          <p:cNvSpPr/>
          <p:nvPr/>
        </p:nvSpPr>
        <p:spPr>
          <a:xfrm flipH="1">
            <a:off x="4197350" y="1116013"/>
            <a:ext cx="1360488" cy="39528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614,77 млн.руб.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12" name="Прямоугольник: усеченные противолежащие углы 1227438873"/>
          <p:cNvSpPr/>
          <p:nvPr/>
        </p:nvSpPr>
        <p:spPr>
          <a:xfrm flipH="1">
            <a:off x="4217988" y="1873250"/>
            <a:ext cx="1360487" cy="39687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76 ед.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13" name="Прямоугольник: усеченные противолежащие углы 1966627017"/>
          <p:cNvSpPr/>
          <p:nvPr/>
        </p:nvSpPr>
        <p:spPr>
          <a:xfrm flipH="1">
            <a:off x="4195763" y="2636838"/>
            <a:ext cx="1362075" cy="395287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2023-2025 гг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14" name="Стрелка: пятиугольник 687577223"/>
          <p:cNvSpPr/>
          <p:nvPr/>
        </p:nvSpPr>
        <p:spPr>
          <a:xfrm>
            <a:off x="276225" y="3463925"/>
            <a:ext cx="4870450" cy="269875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r>
              <a:rPr lang="ru-RU" sz="1600" b="1">
                <a:solidFill>
                  <a:srgbClr val="FFFFFF"/>
                </a:solidFill>
                <a:cs typeface="Arial" panose="020B0604020202020204" pitchFamily="34" charset="0"/>
              </a:rPr>
              <a:t> Суть проекта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416" name="TextBox 136244419"/>
          <p:cNvSpPr/>
          <p:nvPr/>
        </p:nvSpPr>
        <p:spPr>
          <a:xfrm>
            <a:off x="193675" y="3765550"/>
            <a:ext cx="5926138" cy="121761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282575" indent="-282575">
              <a:buClr>
                <a:srgbClr val="1F4E79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altLang="zh-CN" sz="1400">
                <a:cs typeface="Arial" panose="020B0604020202020204" pitchFamily="34" charset="0"/>
              </a:rPr>
              <a:t>Строительство ЛЭП позволит обеспечить надежное и качественное электроснабжение, и снизить стоимость электрической энергии.  Снижение стоимости электроэнергии  и выгодное транспортно-географическое положение позволит создавать новые  пищевые и лесоперабатывающие предприятия.</a:t>
            </a:r>
            <a:r>
              <a:rPr lang="ru-RU" altLang="zh-CN">
                <a:cs typeface="Arial" panose="020B0604020202020204" pitchFamily="34" charset="0"/>
              </a:rPr>
              <a:t> </a:t>
            </a:r>
            <a:endParaRPr lang="ru-RU" sz="100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ldNum" sz="quarter" idx="11"/>
          </p:nvPr>
        </p:nvSpPr>
        <p:spPr>
          <a:xfrm>
            <a:off x="11572875" y="6356350"/>
            <a:ext cx="477838" cy="365125"/>
          </a:xfrm>
        </p:spPr>
        <p:txBody>
          <a:bodyPr/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 panose="020B0604020202020204"/>
                <a:ea typeface="Arial" panose="020B0604020202020204"/>
              </a:defRPr>
            </a:lvl1pPr>
          </a:lstStyle>
          <a:p>
            <a:pPr>
              <a:defRPr/>
            </a:pPr>
            <a:fld id="{7472B6FF-7ECE-4302-9682-6080DC9A95AA}" type="slidenum">
              <a:rPr/>
              <a:t>9</a:t>
            </a:fld>
            <a:endParaRPr>
              <a:solidFill>
                <a:srgbClr val="000000"/>
              </a:solidFill>
              <a:latin typeface="Times New Roman" panose="02020603050405020304"/>
            </a:endParaRPr>
          </a:p>
        </p:txBody>
      </p:sp>
      <p:cxnSp>
        <p:nvCxnSpPr>
          <p:cNvPr id="6350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6189663" y="0"/>
            <a:ext cx="0" cy="5608638"/>
          </a:xfrm>
          <a:prstGeom prst="straightConnector1">
            <a:avLst/>
          </a:prstGeom>
          <a:noFill/>
          <a:ln w="9525">
            <a:solidFill>
              <a:srgbClr val="43729D"/>
            </a:solidFill>
            <a:round/>
          </a:ln>
        </p:spPr>
      </p:cxnSp>
      <p:sp>
        <p:nvSpPr>
          <p:cNvPr id="426" name="Title 1"/>
          <p:cNvSpPr/>
          <p:nvPr/>
        </p:nvSpPr>
        <p:spPr>
          <a:xfrm>
            <a:off x="6326188" y="0"/>
            <a:ext cx="5602287" cy="10937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>
                <a:solidFill>
                  <a:srgbClr val="FFFFFF"/>
                </a:solidFill>
              </a:rPr>
              <a:t> </a:t>
            </a:r>
            <a:r>
              <a:rPr lang="ru-RU" sz="1600">
                <a:solidFill>
                  <a:schemeClr val="bg1"/>
                </a:solidFill>
              </a:rPr>
              <a:t>Наименование инвестиционного проекта: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Р</a:t>
            </a:r>
            <a:r>
              <a:rPr lang="ru-RU" altLang="zh-CN">
                <a:solidFill>
                  <a:schemeClr val="bg1"/>
                </a:solidFill>
                <a:cs typeface="Arial" panose="020B0604020202020204" pitchFamily="34" charset="0"/>
              </a:rPr>
              <a:t>емонт автомобильной дороги Амгу-Максимовка </a:t>
            </a:r>
            <a:r>
              <a:rPr lang="ru-RU" sz="1600">
                <a:solidFill>
                  <a:schemeClr val="bg1"/>
                </a:solidFill>
              </a:rPr>
              <a:t> Инвестор:</a:t>
            </a:r>
            <a:r>
              <a:rPr lang="ru-RU" sz="1600">
                <a:solidFill>
                  <a:schemeClr val="bg1"/>
                </a:solidFill>
                <a:cs typeface="Arial" panose="020B0604020202020204" pitchFamily="34" charset="0"/>
              </a:rPr>
              <a:t> Администрация Тернейского муниципального округа</a:t>
            </a:r>
          </a:p>
        </p:txBody>
      </p:sp>
      <p:sp>
        <p:nvSpPr>
          <p:cNvPr id="427" name="Прямоугольник: усеченные противолежащие углы 243291626"/>
          <p:cNvSpPr/>
          <p:nvPr/>
        </p:nvSpPr>
        <p:spPr>
          <a:xfrm flipH="1">
            <a:off x="10353675" y="1192213"/>
            <a:ext cx="1282700" cy="40957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146,6 млн.руб.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28" name="Прямоугольник: усеченные противолежащие углы 486578862"/>
          <p:cNvSpPr/>
          <p:nvPr/>
        </p:nvSpPr>
        <p:spPr>
          <a:xfrm flipH="1">
            <a:off x="10360025" y="1903413"/>
            <a:ext cx="1276350" cy="41751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7490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5 ед.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29" name="Прямоугольник: усеченные противолежащие углы 13923402"/>
          <p:cNvSpPr/>
          <p:nvPr/>
        </p:nvSpPr>
        <p:spPr>
          <a:xfrm flipH="1">
            <a:off x="10360025" y="2652713"/>
            <a:ext cx="1274763" cy="43021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/>
            <a:r>
              <a:rPr lang="ru-RU" sz="1100" b="1">
                <a:solidFill>
                  <a:srgbClr val="000000"/>
                </a:solidFill>
              </a:rPr>
              <a:t>2024 г</a:t>
            </a:r>
            <a:endParaRPr lang="ru-RU" sz="1000" b="1">
              <a:solidFill>
                <a:srgbClr val="000000"/>
              </a:solidFill>
            </a:endParaRPr>
          </a:p>
        </p:txBody>
      </p:sp>
      <p:sp>
        <p:nvSpPr>
          <p:cNvPr id="430" name="TextBox 268161856"/>
          <p:cNvSpPr/>
          <p:nvPr/>
        </p:nvSpPr>
        <p:spPr>
          <a:xfrm>
            <a:off x="6970713" y="1236663"/>
            <a:ext cx="1130300" cy="365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>
              <a:solidFill>
                <a:srgbClr val="000000"/>
              </a:solidFill>
              <a:ea typeface="Arial" panose="020B0604020202020204"/>
            </a:endParaRPr>
          </a:p>
        </p:txBody>
      </p:sp>
      <p:sp>
        <p:nvSpPr>
          <p:cNvPr id="431" name="Стрелка: пятиугольник 737739060"/>
          <p:cNvSpPr/>
          <p:nvPr/>
        </p:nvSpPr>
        <p:spPr>
          <a:xfrm>
            <a:off x="6286500" y="3683000"/>
            <a:ext cx="4460875" cy="268288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r>
              <a:rPr lang="ru-RU" sz="1600" b="1">
                <a:solidFill>
                  <a:srgbClr val="FFFFFF"/>
                </a:solidFill>
                <a:cs typeface="Arial" panose="020B0604020202020204" pitchFamily="34" charset="0"/>
              </a:rPr>
              <a:t> Суть проекта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432" name="TextBox 850019312"/>
          <p:cNvSpPr/>
          <p:nvPr/>
        </p:nvSpPr>
        <p:spPr>
          <a:xfrm>
            <a:off x="6240463" y="3716338"/>
            <a:ext cx="5922962" cy="94297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marL="282575" indent="-282575">
              <a:buClr>
                <a:srgbClr val="203864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sz="1400">
                <a:latin typeface="Times New Roman" panose="02020603050405020304" pitchFamily="18" charset="0"/>
              </a:rPr>
              <a:t>Ремонт автомобильной дороги в северные населенные пункты сделают доступными северные территории. Туристические поездки станут более комфортные, увеличится количество туристов. </a:t>
            </a:r>
          </a:p>
        </p:txBody>
      </p:sp>
      <p:pic>
        <p:nvPicPr>
          <p:cNvPr id="63522" name="Picture 3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063625"/>
            <a:ext cx="3619500" cy="2363788"/>
          </a:xfrm>
          <a:prstGeom prst="rect">
            <a:avLst/>
          </a:prstGeom>
          <a:noFill/>
        </p:spPr>
      </p:pic>
      <p:pic>
        <p:nvPicPr>
          <p:cNvPr id="63524" name="Picture 3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1100138"/>
            <a:ext cx="3565525" cy="238442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86</TotalTime>
  <Words>750</Words>
  <Application>Microsoft Office PowerPoint</Application>
  <PresentationFormat>Широкоэкранный</PresentationFormat>
  <Paragraphs>182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DejaVu Sans</vt:lpstr>
      <vt:lpstr>Tahoma</vt:lpstr>
      <vt:lpstr>Times New Roman</vt:lpstr>
      <vt:lpstr>Wingdings</vt:lpstr>
      <vt:lpstr>Blank</vt:lpstr>
      <vt:lpstr>Blank</vt:lpstr>
      <vt:lpstr>Blank</vt:lpstr>
      <vt:lpstr>Blank</vt:lpstr>
      <vt:lpstr>Презентация PowerPoint</vt:lpstr>
      <vt:lpstr>ИНВЕСТИЦИОННЫЕ НИШИ</vt:lpstr>
      <vt:lpstr> Наименование инвестиционного проекта:  Строительство деревоперерабатывающего цеха</vt:lpstr>
      <vt:lpstr>КАНАЛЫ ДЛЯ СВЯЗИ</vt:lpstr>
      <vt:lpstr>Тернейский муниципальный округ Приморского края</vt:lpstr>
      <vt:lpstr> ИСТОРИИ УСПЕХА</vt:lpstr>
      <vt:lpstr>ИНВЕСТИЦИОННЫЕ ПЛОЩАДКИ И ОБЪЕКТЫ</vt:lpstr>
      <vt:lpstr>ТАРИФЫ НА КОММУНАЛЬНЫЕ УСЛУГИ ХОЗЯЙСТВУЮЩИХ СУБЪЕКТОВ</vt:lpstr>
      <vt:lpstr> Наименование инвестиционного проекта:  Строительство ЛЭП «Пластун-Терней» Инвестор: АО «Дальневосточная энергетическая управляющая компания»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Anton Yazovskikh</dc:creator>
  <cp:lastModifiedBy>Горбаченко Н В</cp:lastModifiedBy>
  <cp:revision>233</cp:revision>
  <cp:lastPrinted>2024-08-22T01:19:00Z</cp:lastPrinted>
  <dcterms:created xsi:type="dcterms:W3CDTF">2023-03-07T09:44:00Z</dcterms:created>
  <dcterms:modified xsi:type="dcterms:W3CDTF">2024-09-23T09:50:50Z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Широкоэкранный</vt:lpwstr>
  </property>
  <property fmtid="{D5CDD505-2E9C-101B-9397-08002B2CF9AE}" pid="4" name="Slides">
    <vt:i4>21</vt:i4>
  </property>
  <property fmtid="{D5CDD505-2E9C-101B-9397-08002B2CF9AE}" pid="5" name="ICV">
    <vt:lpwstr>5869E99DA5464A5BA4AF860A1C1109EC_12</vt:lpwstr>
  </property>
  <property fmtid="{D5CDD505-2E9C-101B-9397-08002B2CF9AE}" pid="6" name="KSOProductBuildVer">
    <vt:lpwstr>1049-12.2.0.18283</vt:lpwstr>
  </property>
</Properties>
</file>