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5.png" ContentType="image/png"/>
  <Override PartName="/ppt/media/image2.png" ContentType="image/png"/>
  <Override PartName="/ppt/media/image7.png" ContentType="image/png"/>
  <Override PartName="/ppt/media/image1.jpeg" ContentType="image/jpeg"/>
  <Override PartName="/ppt/media/image6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1F0CE3-214E-41DC-9A95-AECEA5CA05F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53FC8F9-5CA2-4FAC-98A0-BB4167ADB3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E4623A-8396-4334-8EB1-AE4B4D3D884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F3FEEC-DE0C-4D68-B3DD-0A14654692E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41CD3E7-BD37-4588-B5E8-72C4F952E6C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E5C291-3F44-4610-8431-864F1BDDEF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A770E26-05BD-431E-AC07-F9CA36EC744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6B6A5A-D792-4378-92BD-D19A32157C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7FE7643-C148-4D6B-8721-AB3F886B9B6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6C50771-FCF9-4EAD-A4E2-C41E93FE2C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9605D90-6635-4D1E-BB4A-E2A1413BEF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3FDA912-95C7-4B1D-9F26-0FCB53A529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9E04C80-56DA-47D9-8C79-62B0B6F976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BD5A5C8-813A-4D41-9526-7B9A4711D7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2264D3-D53C-4802-BA41-685B4D3C97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76DF171-B370-4A0C-85AE-7A238B950D5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4670EC-651E-4B82-BD32-75D6A6E5EB3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F51BC26-3DC6-43C1-BC98-3F80D370FE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F1BD74-AB01-4311-9A01-ED11EB9CF6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F0FDF3-D37D-4604-97DE-4C4E76D6D3F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A4DB5C-2FC9-475C-93C2-D5CBB4CC53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335A34-94CD-4AA6-B38A-774A2FCFC4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F55383-D612-4740-BFA8-511B4EC508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07ECFFD-5E74-4A4D-8ED1-8CDDB2E9F1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09B300F-B432-4C55-915B-F2AEA81D04A4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7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05FF122-2A69-416D-995E-852FA1A2FED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1706760" y="5679000"/>
            <a:ext cx="9143280" cy="73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г. Владивосток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06.10.2023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title"/>
          </p:nvPr>
        </p:nvSpPr>
        <p:spPr>
          <a:xfrm>
            <a:off x="2064240" y="1051200"/>
            <a:ext cx="8062560" cy="2529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4000"/>
            </a:br>
            <a:br>
              <a:rPr sz="4000"/>
            </a:b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Родительское собрание </a:t>
            </a:r>
            <a:br>
              <a:rPr sz="4000"/>
            </a:b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по вопросам ГИА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Рисунок 4" descr=""/>
          <p:cNvPicPr/>
          <p:nvPr/>
        </p:nvPicPr>
        <p:blipFill>
          <a:blip r:embed="rId1"/>
          <a:stretch/>
        </p:blipFill>
        <p:spPr>
          <a:xfrm>
            <a:off x="10393560" y="335520"/>
            <a:ext cx="1462320" cy="891000"/>
          </a:xfrm>
          <a:prstGeom prst="rect">
            <a:avLst/>
          </a:prstGeom>
          <a:ln w="0">
            <a:noFill/>
          </a:ln>
        </p:spPr>
      </p:pic>
      <p:pic>
        <p:nvPicPr>
          <p:cNvPr id="85" name="Рисунок 5" descr=""/>
          <p:cNvPicPr/>
          <p:nvPr/>
        </p:nvPicPr>
        <p:blipFill>
          <a:blip r:embed="rId2"/>
          <a:stretch/>
        </p:blipFill>
        <p:spPr>
          <a:xfrm>
            <a:off x="209520" y="123480"/>
            <a:ext cx="1190160" cy="1314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Рисунок 1" descr=""/>
          <p:cNvPicPr/>
          <p:nvPr/>
        </p:nvPicPr>
        <p:blipFill>
          <a:blip r:embed="rId1"/>
          <a:stretch/>
        </p:blipFill>
        <p:spPr>
          <a:xfrm>
            <a:off x="0" y="75960"/>
            <a:ext cx="1213560" cy="738000"/>
          </a:xfrm>
          <a:prstGeom prst="rect">
            <a:avLst/>
          </a:prstGeom>
          <a:ln w="0">
            <a:noFill/>
          </a:ln>
        </p:spPr>
      </p:pic>
      <p:sp>
        <p:nvSpPr>
          <p:cNvPr id="87" name="Прямоугольник 3"/>
          <p:cNvSpPr/>
          <p:nvPr/>
        </p:nvSpPr>
        <p:spPr>
          <a:xfrm>
            <a:off x="1886400" y="270720"/>
            <a:ext cx="100947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                              </a:t>
            </a: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ПЕРИОДЫ    ГИА-9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Прямоугольник 5"/>
          <p:cNvSpPr/>
          <p:nvPr/>
        </p:nvSpPr>
        <p:spPr>
          <a:xfrm>
            <a:off x="720000" y="1429920"/>
            <a:ext cx="5219640" cy="1269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Досрочный (февральский) период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Прямоугольник 18"/>
          <p:cNvSpPr/>
          <p:nvPr/>
        </p:nvSpPr>
        <p:spPr>
          <a:xfrm>
            <a:off x="720000" y="3229920"/>
            <a:ext cx="5219640" cy="1269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Досрочный (апрельский) период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Прямоугольник 19"/>
          <p:cNvSpPr/>
          <p:nvPr/>
        </p:nvSpPr>
        <p:spPr>
          <a:xfrm>
            <a:off x="720000" y="5029920"/>
            <a:ext cx="5219640" cy="1269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Основной период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Прямоугольник 20"/>
          <p:cNvSpPr/>
          <p:nvPr/>
        </p:nvSpPr>
        <p:spPr>
          <a:xfrm>
            <a:off x="6660000" y="5040000"/>
            <a:ext cx="4397760" cy="1259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Дополнительный (сентябрьский) период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Рисунок 30" descr=""/>
          <p:cNvPicPr/>
          <p:nvPr/>
        </p:nvPicPr>
        <p:blipFill>
          <a:blip r:embed="rId2"/>
          <a:stretch/>
        </p:blipFill>
        <p:spPr>
          <a:xfrm>
            <a:off x="8934840" y="3240000"/>
            <a:ext cx="964800" cy="681120"/>
          </a:xfrm>
          <a:prstGeom prst="rect">
            <a:avLst/>
          </a:prstGeom>
          <a:ln w="0">
            <a:noFill/>
          </a:ln>
        </p:spPr>
      </p:pic>
      <p:pic>
        <p:nvPicPr>
          <p:cNvPr id="93" name="Рисунок 31" descr=""/>
          <p:cNvPicPr/>
          <p:nvPr/>
        </p:nvPicPr>
        <p:blipFill>
          <a:blip r:embed="rId3"/>
          <a:stretch/>
        </p:blipFill>
        <p:spPr>
          <a:xfrm>
            <a:off x="7188120" y="3240000"/>
            <a:ext cx="1091520" cy="768240"/>
          </a:xfrm>
          <a:prstGeom prst="rect">
            <a:avLst/>
          </a:prstGeom>
          <a:ln w="0">
            <a:noFill/>
          </a:ln>
        </p:spPr>
      </p:pic>
      <p:pic>
        <p:nvPicPr>
          <p:cNvPr id="94" name="Рисунок 32" descr=""/>
          <p:cNvPicPr/>
          <p:nvPr/>
        </p:nvPicPr>
        <p:blipFill>
          <a:blip r:embed="rId4"/>
          <a:stretch/>
        </p:blipFill>
        <p:spPr>
          <a:xfrm>
            <a:off x="10413720" y="3060000"/>
            <a:ext cx="925920" cy="925920"/>
          </a:xfrm>
          <a:prstGeom prst="rect">
            <a:avLst/>
          </a:prstGeom>
          <a:ln w="0">
            <a:noFill/>
          </a:ln>
        </p:spPr>
      </p:pic>
      <p:sp>
        <p:nvSpPr>
          <p:cNvPr id="95" name="Прямоугольник 33"/>
          <p:cNvSpPr/>
          <p:nvPr/>
        </p:nvSpPr>
        <p:spPr>
          <a:xfrm>
            <a:off x="6896160" y="1620000"/>
            <a:ext cx="2283480" cy="9136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Учреждения ФСИН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2" descr=""/>
          <p:cNvPicPr/>
          <p:nvPr/>
        </p:nvPicPr>
        <p:blipFill>
          <a:blip r:embed="rId1"/>
          <a:stretch/>
        </p:blipFill>
        <p:spPr>
          <a:xfrm>
            <a:off x="0" y="76320"/>
            <a:ext cx="1213560" cy="738000"/>
          </a:xfrm>
          <a:prstGeom prst="rect">
            <a:avLst/>
          </a:prstGeom>
          <a:ln w="0">
            <a:noFill/>
          </a:ln>
        </p:spPr>
      </p:pic>
      <p:sp>
        <p:nvSpPr>
          <p:cNvPr id="97" name="Прямоугольник 1"/>
          <p:cNvSpPr/>
          <p:nvPr/>
        </p:nvSpPr>
        <p:spPr>
          <a:xfrm>
            <a:off x="1886400" y="270720"/>
            <a:ext cx="100947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                              </a:t>
            </a: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ФОРМЫ    ГИА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ГИА-9"/>
          <p:cNvSpPr/>
          <p:nvPr/>
        </p:nvSpPr>
        <p:spPr>
          <a:xfrm>
            <a:off x="1800000" y="1080000"/>
            <a:ext cx="287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ГИА-9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7200000" y="1080000"/>
            <a:ext cx="287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ГИА-11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3060000" y="2340000"/>
            <a:ext cx="359280" cy="719640"/>
          </a:xfrm>
          <a:prstGeom prst="downArrow">
            <a:avLst>
              <a:gd name="adj1" fmla="val 50000"/>
              <a:gd name="adj2" fmla="val 50050"/>
            </a:avLst>
          </a:prstGeom>
          <a:solidFill>
            <a:srgbClr val="f10d0c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1" name=""/>
          <p:cNvSpPr/>
          <p:nvPr/>
        </p:nvSpPr>
        <p:spPr>
          <a:xfrm>
            <a:off x="8460360" y="2340000"/>
            <a:ext cx="359280" cy="719640"/>
          </a:xfrm>
          <a:prstGeom prst="downArrow">
            <a:avLst>
              <a:gd name="adj1" fmla="val 50000"/>
              <a:gd name="adj2" fmla="val 50050"/>
            </a:avLst>
          </a:prstGeom>
          <a:solidFill>
            <a:srgbClr val="f10d0c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ГИА- 1"/>
          <p:cNvSpPr/>
          <p:nvPr/>
        </p:nvSpPr>
        <p:spPr>
          <a:xfrm>
            <a:off x="1260000" y="3060000"/>
            <a:ext cx="179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ОГЭ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ГИА- 2"/>
          <p:cNvSpPr/>
          <p:nvPr/>
        </p:nvSpPr>
        <p:spPr>
          <a:xfrm>
            <a:off x="3419640" y="3060000"/>
            <a:ext cx="179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ГВЭ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ГИА- 3"/>
          <p:cNvSpPr/>
          <p:nvPr/>
        </p:nvSpPr>
        <p:spPr>
          <a:xfrm>
            <a:off x="8820000" y="3060000"/>
            <a:ext cx="179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ГВЭ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ГИА- 4"/>
          <p:cNvSpPr/>
          <p:nvPr/>
        </p:nvSpPr>
        <p:spPr>
          <a:xfrm>
            <a:off x="6660000" y="3060000"/>
            <a:ext cx="179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ЕГЭ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9540000" y="4320000"/>
            <a:ext cx="359280" cy="719640"/>
          </a:xfrm>
          <a:prstGeom prst="downArrow">
            <a:avLst>
              <a:gd name="adj1" fmla="val 50000"/>
              <a:gd name="adj2" fmla="val 50050"/>
            </a:avLst>
          </a:prstGeom>
          <a:solidFill>
            <a:srgbClr val="f10d0c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7" name=""/>
          <p:cNvSpPr/>
          <p:nvPr/>
        </p:nvSpPr>
        <p:spPr>
          <a:xfrm>
            <a:off x="4140000" y="4320000"/>
            <a:ext cx="359280" cy="719640"/>
          </a:xfrm>
          <a:prstGeom prst="downArrow">
            <a:avLst>
              <a:gd name="adj1" fmla="val 50000"/>
              <a:gd name="adj2" fmla="val 50050"/>
            </a:avLst>
          </a:prstGeom>
          <a:solidFill>
            <a:srgbClr val="f10d0c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8" name="ГИА- 5"/>
          <p:cNvSpPr/>
          <p:nvPr/>
        </p:nvSpPr>
        <p:spPr>
          <a:xfrm>
            <a:off x="540000" y="5220000"/>
            <a:ext cx="10979640" cy="12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Для участников ГИА с ОВЗ, участников детей-инвалидов </a:t>
            </a:r>
            <a:br>
              <a:rPr sz="2800"/>
            </a:b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и инвалидов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ГИА- 6"/>
          <p:cNvSpPr/>
          <p:nvPr/>
        </p:nvSpPr>
        <p:spPr>
          <a:xfrm>
            <a:off x="2340000" y="360000"/>
            <a:ext cx="8279640" cy="1079640"/>
          </a:xfrm>
          <a:prstGeom prst="rect">
            <a:avLst/>
          </a:prstGeom>
          <a:solidFill>
            <a:srgbClr val="ffffff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Условия для участников ГИА с ОВЗ, </a:t>
            </a:r>
            <a:br>
              <a:rPr sz="2800"/>
            </a:br>
            <a:r>
              <a:rPr b="1" lang="ru-RU" sz="2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участников детей-инвалидов и инвалидов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0" name="Рисунок 3" descr=""/>
          <p:cNvPicPr/>
          <p:nvPr/>
        </p:nvPicPr>
        <p:blipFill>
          <a:blip r:embed="rId1"/>
          <a:stretch/>
        </p:blipFill>
        <p:spPr>
          <a:xfrm>
            <a:off x="0" y="76680"/>
            <a:ext cx="1213560" cy="738000"/>
          </a:xfrm>
          <a:prstGeom prst="rect">
            <a:avLst/>
          </a:prstGeom>
          <a:ln w="0">
            <a:noFill/>
          </a:ln>
        </p:spPr>
      </p:pic>
      <p:sp>
        <p:nvSpPr>
          <p:cNvPr id="111" name="Прямоугольник 4"/>
          <p:cNvSpPr/>
          <p:nvPr/>
        </p:nvSpPr>
        <p:spPr>
          <a:xfrm>
            <a:off x="540000" y="1609920"/>
            <a:ext cx="5219640" cy="1269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УСЛОВИЯ ПО ЖЕЛАНИЮ УЧАСТНИКОВ ГИА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(ПРИ НАЛИЧИИ ЗАКЛЮЧЕНИЯ ПМПК ИЛИ СПРАВКИ МСЭ)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Прямоугольник 6"/>
          <p:cNvSpPr/>
          <p:nvPr/>
        </p:nvSpPr>
        <p:spPr>
          <a:xfrm>
            <a:off x="6300000" y="1620000"/>
            <a:ext cx="5579640" cy="1269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СПЕЦИАЛЬНЫЕ УСЛОВИЯ ДЛЯ УЧАСТНИКОВ ГИА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(ТОЛЬКО ПРИ НАЛИЧИИ ЗАКЛЮЧЕНИЯ ПМПК)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2880000" y="2880000"/>
            <a:ext cx="359280" cy="539640"/>
          </a:xfrm>
          <a:prstGeom prst="downArrow">
            <a:avLst>
              <a:gd name="adj1" fmla="val 50000"/>
              <a:gd name="adj2" fmla="val 37538"/>
            </a:avLst>
          </a:prstGeom>
          <a:solidFill>
            <a:srgbClr val="f10d0c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4" name="ГИА- 7"/>
          <p:cNvSpPr/>
          <p:nvPr/>
        </p:nvSpPr>
        <p:spPr>
          <a:xfrm>
            <a:off x="540000" y="3420000"/>
            <a:ext cx="5219640" cy="71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ТОЛЬКО ПО 2 ОБЯЗАТЕЛЬНЫМ ПРЕДМЕТАМ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ГИА- 8"/>
          <p:cNvSpPr/>
          <p:nvPr/>
        </p:nvSpPr>
        <p:spPr>
          <a:xfrm>
            <a:off x="540000" y="4680000"/>
            <a:ext cx="5219640" cy="107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УВЕЛИЧЕНИЕ ПРОДОЛЖИТЕЛЬНОСТИ ЭКЗАМЕНА НА 1,5 ЧАСА, ИС - НА 30 МИНУТ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ГИА- 9"/>
          <p:cNvSpPr/>
          <p:nvPr/>
        </p:nvSpPr>
        <p:spPr>
          <a:xfrm>
            <a:off x="540000" y="4140000"/>
            <a:ext cx="5219640" cy="53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ГВЭ В УСТНОЙ ФОРМЕ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ГИА- 10"/>
          <p:cNvSpPr/>
          <p:nvPr/>
        </p:nvSpPr>
        <p:spPr>
          <a:xfrm>
            <a:off x="559080" y="5806800"/>
            <a:ext cx="5219640" cy="89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ПИТАНИЕ И ПЕРЕРЫВЫ, НАЛИЧИЕ НЕОБХОДИМЫХ ПРИСПОСОБЛЕНИЙ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(В Т.Ч. ИНСУЛИНОВЫЕ ПОМПЫ, ГЛЮКОМЕТРЫ, СЛУХОВЫЕ АППАРАТЫ)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"/>
          <p:cNvSpPr/>
          <p:nvPr/>
        </p:nvSpPr>
        <p:spPr>
          <a:xfrm>
            <a:off x="9000000" y="2890080"/>
            <a:ext cx="359280" cy="539640"/>
          </a:xfrm>
          <a:prstGeom prst="downArrow">
            <a:avLst>
              <a:gd name="adj1" fmla="val 50000"/>
              <a:gd name="adj2" fmla="val 37538"/>
            </a:avLst>
          </a:prstGeom>
          <a:solidFill>
            <a:srgbClr val="f10d0c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ГИА- 11"/>
          <p:cNvSpPr/>
          <p:nvPr/>
        </p:nvSpPr>
        <p:spPr>
          <a:xfrm>
            <a:off x="6300000" y="3420000"/>
            <a:ext cx="5579640" cy="3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ПРИСУТСТВИЕ АССИСТЕНТОВ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ГИА- 12"/>
          <p:cNvSpPr/>
          <p:nvPr/>
        </p:nvSpPr>
        <p:spPr>
          <a:xfrm>
            <a:off x="6300000" y="4680000"/>
            <a:ext cx="5579640" cy="3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УВЕЛИЧИТЕЛЬНЫЕ УСТРОЙСТВА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ГИА- 13"/>
          <p:cNvSpPr/>
          <p:nvPr/>
        </p:nvSpPr>
        <p:spPr>
          <a:xfrm>
            <a:off x="6300000" y="4140000"/>
            <a:ext cx="5579640" cy="53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КИМ БРАЙЛЯ, КОПИРОВАНИЕ ЭМ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ГИА- 14"/>
          <p:cNvSpPr/>
          <p:nvPr/>
        </p:nvSpPr>
        <p:spPr>
          <a:xfrm>
            <a:off x="6300000" y="3780000"/>
            <a:ext cx="5579640" cy="3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ЗВУКОУСИЛИВАЮЩАЯ АППАРАТУРА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ГИА- 15"/>
          <p:cNvSpPr/>
          <p:nvPr/>
        </p:nvSpPr>
        <p:spPr>
          <a:xfrm>
            <a:off x="6300000" y="5400000"/>
            <a:ext cx="5579640" cy="3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УВЕЛИЧИТЕЛЬНЫЕ УСТРОЙСТВА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ГИА- 16"/>
          <p:cNvSpPr/>
          <p:nvPr/>
        </p:nvSpPr>
        <p:spPr>
          <a:xfrm>
            <a:off x="6300000" y="5040000"/>
            <a:ext cx="5579640" cy="3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ВЫПОЛНЕНИЕ ЭР НА КОМПЬЮТЕРЕ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ГИА- 21"/>
          <p:cNvSpPr/>
          <p:nvPr/>
        </p:nvSpPr>
        <p:spPr>
          <a:xfrm>
            <a:off x="6300000" y="5760000"/>
            <a:ext cx="5579640" cy="35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ППЭ НА ДОМУ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ГИА- 24"/>
          <p:cNvSpPr/>
          <p:nvPr/>
        </p:nvSpPr>
        <p:spPr>
          <a:xfrm>
            <a:off x="6300000" y="6120000"/>
            <a:ext cx="5579640" cy="53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ППЭ В МЕД/УЧРЕЖДЕНИИ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Рисунок 6" descr=""/>
          <p:cNvPicPr/>
          <p:nvPr/>
        </p:nvPicPr>
        <p:blipFill>
          <a:blip r:embed="rId1"/>
          <a:stretch/>
        </p:blipFill>
        <p:spPr>
          <a:xfrm>
            <a:off x="0" y="76320"/>
            <a:ext cx="1213560" cy="738000"/>
          </a:xfrm>
          <a:prstGeom prst="rect">
            <a:avLst/>
          </a:prstGeom>
          <a:ln w="0">
            <a:noFill/>
          </a:ln>
        </p:spPr>
      </p:pic>
      <p:sp>
        <p:nvSpPr>
          <p:cNvPr id="128" name="Прямоугольник 7"/>
          <p:cNvSpPr/>
          <p:nvPr/>
        </p:nvSpPr>
        <p:spPr>
          <a:xfrm>
            <a:off x="1886400" y="270720"/>
            <a:ext cx="100947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            </a:t>
            </a: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ПЕРЕСДАЧА ГИА-9 В ТЕКУЩЕМ УЧЕБНОМ ГОДУ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ГИА- 17"/>
          <p:cNvSpPr/>
          <p:nvPr/>
        </p:nvSpPr>
        <p:spPr>
          <a:xfrm>
            <a:off x="540000" y="1080000"/>
            <a:ext cx="10979640" cy="71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ПОЛУЧИВШИЕ «2» НЕ БОЛЕЕ ЧЕМ ПО 2 ПРЕДМЕТАМ (ИЗ 4-Х)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ГИА- 22"/>
          <p:cNvSpPr/>
          <p:nvPr/>
        </p:nvSpPr>
        <p:spPr>
          <a:xfrm>
            <a:off x="540000" y="2880000"/>
            <a:ext cx="10979640" cy="89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НЕ ЯВИВШИЕСЯ ПО УВАЖИТЕЛЬНЫМ ПРИЧИНАМ, </a:t>
            </a:r>
            <a:r>
              <a:rPr b="1" lang="ru-RU" sz="2400" spc="-1" strike="noStrike">
                <a:solidFill>
                  <a:srgbClr val="c9211e"/>
                </a:solidFill>
                <a:latin typeface="Times New Roman"/>
                <a:ea typeface="DejaVu Sans"/>
              </a:rPr>
              <a:t>ПОДТВЕРЖДЕННЫМ ДОКУМЕНТАЛЬНО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ГИА- 23"/>
          <p:cNvSpPr/>
          <p:nvPr/>
        </p:nvSpPr>
        <p:spPr>
          <a:xfrm>
            <a:off x="540000" y="1980000"/>
            <a:ext cx="10979640" cy="71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ПОЛУЧИВШИЕ «2» НЕ БОЛЕЕ ЧЕМ ПО 1 ПРЕДМЕТУ (ИЗ 2-Х)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ГИА- 18"/>
          <p:cNvSpPr/>
          <p:nvPr/>
        </p:nvSpPr>
        <p:spPr>
          <a:xfrm>
            <a:off x="540000" y="3960000"/>
            <a:ext cx="10979640" cy="71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НЕ ЗАВЕРШИВШИЕ ВЫПОЛНЕНИЕ ЭР ПО УВАЖИТЕЛЬНЫМ ПРИЧИНАМ, </a:t>
            </a:r>
            <a:r>
              <a:rPr b="1" lang="ru-RU" sz="2400" spc="-1" strike="noStrike">
                <a:solidFill>
                  <a:srgbClr val="c9211e"/>
                </a:solidFill>
                <a:latin typeface="Times New Roman"/>
                <a:ea typeface="DejaVu Sans"/>
              </a:rPr>
              <a:t>ПОДТВЕРЖДЕННЫМ ДОКУМЕНТАЛЬНО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ГИА- 19"/>
          <p:cNvSpPr/>
          <p:nvPr/>
        </p:nvSpPr>
        <p:spPr>
          <a:xfrm>
            <a:off x="540000" y="5760000"/>
            <a:ext cx="10979640" cy="71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ПРИ АННУЛИРОВАНИИ РЕЗУЛЬТАТОВ В СЛУЧАЕ НАРУШЕНИЯ ПОРЯДКА ГИА РАБОТНИКАМИ ППЭ ИЛИ ИНЫМИ ЛИЦАМИ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ГИА- 20"/>
          <p:cNvSpPr/>
          <p:nvPr/>
        </p:nvSpPr>
        <p:spPr>
          <a:xfrm>
            <a:off x="540000" y="4860000"/>
            <a:ext cx="10979640" cy="719640"/>
          </a:xfrm>
          <a:prstGeom prst="rect">
            <a:avLst/>
          </a:prstGeom>
          <a:solidFill>
            <a:srgbClr val="dddddd"/>
          </a:solidFill>
          <a:ln w="0">
            <a:solidFill>
              <a:srgbClr val="1f4e7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31286c"/>
                </a:solidFill>
                <a:latin typeface="Times New Roman"/>
                <a:ea typeface="DejaVu Sans"/>
              </a:rPr>
              <a:t>ПРИ УДОВЛЕТВОРЕНИИ АПЕЛЛЯЦИЙ О НАРУШЕНИИ ПОРЯДКА ГИА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Рисунок 1" descr=""/>
          <p:cNvPicPr/>
          <p:nvPr/>
        </p:nvPicPr>
        <p:blipFill>
          <a:blip r:embed="rId1"/>
          <a:stretch/>
        </p:blipFill>
        <p:spPr>
          <a:xfrm>
            <a:off x="0" y="75960"/>
            <a:ext cx="1213560" cy="738000"/>
          </a:xfrm>
          <a:prstGeom prst="rect">
            <a:avLst/>
          </a:prstGeom>
          <a:ln w="0">
            <a:noFill/>
          </a:ln>
        </p:spPr>
      </p:pic>
      <p:sp>
        <p:nvSpPr>
          <p:cNvPr id="136" name="Прямоугольник 2"/>
          <p:cNvSpPr/>
          <p:nvPr/>
        </p:nvSpPr>
        <p:spPr>
          <a:xfrm>
            <a:off x="2838600" y="174960"/>
            <a:ext cx="83163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Подготовка обучающихся к ГИА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37" name="Таблица 4"/>
          <p:cNvGraphicFramePr/>
          <p:nvPr/>
        </p:nvGraphicFramePr>
        <p:xfrm>
          <a:off x="2338920" y="1126080"/>
          <a:ext cx="9644040" cy="607680"/>
        </p:xfrm>
        <a:graphic>
          <a:graphicData uri="http://schemas.openxmlformats.org/drawingml/2006/table">
            <a:tbl>
              <a:tblPr/>
              <a:tblGrid>
                <a:gridCol w="9644400"/>
              </a:tblGrid>
              <a:tr h="6076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1. </a:t>
                      </a: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консультаций, в т.ч. индивидуальных </a:t>
                      </a:r>
                      <a:r>
                        <a:rPr b="1" i="1" lang="ru-RU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(в т.ч. для ВПЛ).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Таблица 5"/>
          <p:cNvGraphicFramePr/>
          <p:nvPr/>
        </p:nvGraphicFramePr>
        <p:xfrm>
          <a:off x="2338920" y="1865520"/>
          <a:ext cx="9642960" cy="534600"/>
        </p:xfrm>
        <a:graphic>
          <a:graphicData uri="http://schemas.openxmlformats.org/drawingml/2006/table">
            <a:tbl>
              <a:tblPr/>
              <a:tblGrid>
                <a:gridCol w="9643320"/>
              </a:tblGrid>
              <a:tr h="5346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2. </a:t>
                      </a: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пробных экзаменов </a:t>
                      </a:r>
                      <a:r>
                        <a:rPr b="1" lang="ru-RU" sz="2400" spc="-1" strike="noStrike">
                          <a:solidFill>
                            <a:srgbClr val="a40000"/>
                          </a:solidFill>
                          <a:latin typeface="Times New Roman"/>
                        </a:rPr>
                        <a:t>(БЕСПЛАТНО!!!)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Таблица 6"/>
          <p:cNvGraphicFramePr/>
          <p:nvPr/>
        </p:nvGraphicFramePr>
        <p:xfrm>
          <a:off x="2338920" y="2541600"/>
          <a:ext cx="9604440" cy="554040"/>
        </p:xfrm>
        <a:graphic>
          <a:graphicData uri="http://schemas.openxmlformats.org/drawingml/2006/table">
            <a:tbl>
              <a:tblPr/>
              <a:tblGrid>
                <a:gridCol w="9604800"/>
              </a:tblGrid>
              <a:tr h="554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3. </a:t>
                      </a: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Психологическая поддержка.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Таблица 7"/>
          <p:cNvGraphicFramePr/>
          <p:nvPr/>
        </p:nvGraphicFramePr>
        <p:xfrm>
          <a:off x="2338920" y="3257280"/>
          <a:ext cx="9570600" cy="485640"/>
        </p:xfrm>
        <a:graphic>
          <a:graphicData uri="http://schemas.openxmlformats.org/drawingml/2006/table">
            <a:tbl>
              <a:tblPr/>
              <a:tblGrid>
                <a:gridCol w="957096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4. </a:t>
                      </a: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Взаимодействие с родителями (законными представителями).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Таблица 8"/>
          <p:cNvGraphicFramePr/>
          <p:nvPr/>
        </p:nvGraphicFramePr>
        <p:xfrm>
          <a:off x="318240" y="5430960"/>
          <a:ext cx="11608560" cy="1189080"/>
        </p:xfrm>
        <a:graphic>
          <a:graphicData uri="http://schemas.openxmlformats.org/drawingml/2006/table">
            <a:tbl>
              <a:tblPr/>
              <a:tblGrid>
                <a:gridCol w="11608920"/>
              </a:tblGrid>
              <a:tr h="969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400" spc="-1" strike="noStrike">
                          <a:solidFill>
                            <a:srgbClr val="a40000"/>
                          </a:solidFill>
                          <a:latin typeface="Times New Roman"/>
                        </a:rPr>
                        <a:t>Отсутствие уроков по отдельным учебным предметам </a:t>
                      </a:r>
                      <a:br>
                        <a:rPr sz="2400"/>
                      </a:br>
                      <a:r>
                        <a:rPr b="1" lang="ru-RU" sz="2400" spc="-1" strike="noStrike">
                          <a:solidFill>
                            <a:srgbClr val="a40000"/>
                          </a:solidFill>
                          <a:latin typeface="Times New Roman"/>
                        </a:rPr>
                        <a:t>в 9, 11 классах НЕДОПУСТИМО!!!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Таблица 9"/>
          <p:cNvGraphicFramePr/>
          <p:nvPr/>
        </p:nvGraphicFramePr>
        <p:xfrm>
          <a:off x="318240" y="3904920"/>
          <a:ext cx="11608560" cy="1433160"/>
        </p:xfrm>
        <a:graphic>
          <a:graphicData uri="http://schemas.openxmlformats.org/drawingml/2006/table">
            <a:tbl>
              <a:tblPr/>
              <a:tblGrid>
                <a:gridCol w="11608920"/>
              </a:tblGrid>
              <a:tr h="937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5.</a:t>
                      </a: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Реализация образовательных программ в </a:t>
                      </a:r>
                      <a:r>
                        <a:rPr b="1" lang="ru-RU" sz="2400" spc="-1" strike="noStrike">
                          <a:solidFill>
                            <a:srgbClr val="a40000"/>
                          </a:solidFill>
                          <a:latin typeface="Times New Roman"/>
                        </a:rPr>
                        <a:t>ПОЛНОМ ОБЪЕМЕ! 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r>
                        <a:rPr b="1" i="1" lang="ru-RU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(в т.ч. для длительно болеющих обучающихся).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i="1" lang="ru-RU" sz="2000" spc="-1" strike="noStrike">
                          <a:solidFill>
                            <a:srgbClr val="a40000"/>
                          </a:solidFill>
                          <a:latin typeface="Times New Roman"/>
                        </a:rPr>
                        <a:t>(ст. 28 Федерального закона от 29.12.2012 № 273-ФЗ «Об образовании в Российской Федерации»).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143" name="Рисунок 10" descr=""/>
          <p:cNvPicPr/>
          <p:nvPr/>
        </p:nvPicPr>
        <p:blipFill>
          <a:blip r:embed="rId2"/>
          <a:stretch/>
        </p:blipFill>
        <p:spPr>
          <a:xfrm>
            <a:off x="0" y="1314720"/>
            <a:ext cx="2269080" cy="2589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064240" y="337680"/>
            <a:ext cx="8062560" cy="4722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4000"/>
            </a:br>
            <a:br>
              <a:rPr sz="4000"/>
            </a:br>
            <a:br>
              <a:rPr sz="4000"/>
            </a:br>
            <a:r>
              <a:rPr b="1" lang="ru-RU" sz="4800" spc="-1" strike="noStrike">
                <a:solidFill>
                  <a:srgbClr val="002060"/>
                </a:solidFill>
                <a:latin typeface="Times New Roman"/>
                <a:ea typeface="Tahoma"/>
              </a:rPr>
              <a:t>ГИА-9 - 8 (423) 240-21-38</a:t>
            </a:r>
            <a:br>
              <a:rPr sz="4800"/>
            </a:br>
            <a:br>
              <a:rPr sz="4800"/>
            </a:br>
            <a:r>
              <a:rPr b="1" lang="ru-RU" sz="4800" spc="-1" strike="noStrike">
                <a:solidFill>
                  <a:srgbClr val="002060"/>
                </a:solidFill>
                <a:latin typeface="Times New Roman"/>
                <a:ea typeface="Tahoma"/>
              </a:rPr>
              <a:t>ГИА-11 -8 (423) 240-28-69 </a:t>
            </a:r>
            <a:br>
              <a:rPr sz="4800"/>
            </a:b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5" name="Рисунок 7" descr=""/>
          <p:cNvPicPr/>
          <p:nvPr/>
        </p:nvPicPr>
        <p:blipFill>
          <a:blip r:embed="rId1"/>
          <a:stretch/>
        </p:blipFill>
        <p:spPr>
          <a:xfrm>
            <a:off x="337320" y="180000"/>
            <a:ext cx="1462320" cy="89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Application>LibreOffice/7.4.3.2$Linux_X86_64 LibreOffice_project/40$Build-2</Application>
  <AppVersion>15.0000</AppVersion>
  <Words>1858</Words>
  <Paragraphs>210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2023-04-12T02:00:52Z</dcterms:created>
  <dc:creator>Горностаева Юлия Викторовна</dc:creator>
  <dc:description/>
  <dc:language>ru-RU</dc:language>
  <cp:lastModifiedBy/>
  <dcterms:modified xsi:type="dcterms:W3CDTF">2023-10-06T17:30:31Z</dcterms:modified>
  <cp:revision>168</cp:revision>
  <dc:subject/>
  <dc:title>Подготовка к ГИА-9 2023.  Особенности подготовки, замечания, ошибки.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18</vt:i4>
  </property>
</Properties>
</file>