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_rels/notesSlide29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8.png" ContentType="image/png"/>
  <Override PartName="/ppt/media/image3.png" ContentType="image/png"/>
  <Override PartName="/ppt/media/image53.png" ContentType="image/png"/>
  <Override PartName="/ppt/media/image39.png" ContentType="image/png"/>
  <Override PartName="/ppt/media/image11.png" ContentType="image/png"/>
  <Override PartName="/ppt/media/image12.png" ContentType="image/png"/>
  <Override PartName="/ppt/media/image16.png" ContentType="image/png"/>
  <Override PartName="/ppt/media/image14.png" ContentType="image/png"/>
  <Override PartName="/ppt/media/image48.png" ContentType="image/png"/>
  <Override PartName="/ppt/media/image19.png" ContentType="image/png"/>
  <Override PartName="/ppt/media/image15.png" ContentType="image/png"/>
  <Override PartName="/ppt/media/image49.png" ContentType="image/png"/>
  <Override PartName="/ppt/media/image13.png" ContentType="image/png"/>
  <Override PartName="/ppt/media/image47.png" ContentType="image/png"/>
  <Override PartName="/ppt/media/image18.png" ContentType="image/png"/>
  <Override PartName="/ppt/media/image50.png" ContentType="image/png"/>
  <Override PartName="/ppt/media/image17.png" ContentType="image/png"/>
  <Override PartName="/ppt/media/image4.png" ContentType="image/png"/>
  <Override PartName="/ppt/media/image54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22.png" ContentType="image/png"/>
  <Override PartName="/ppt/media/image7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21.png" ContentType="image/png"/>
  <Override PartName="/ppt/media/image6.png" ContentType="image/png"/>
  <Override PartName="/ppt/media/image56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8.png" ContentType="image/png"/>
  <Override PartName="/ppt/media/image23.png" ContentType="image/png"/>
  <Override PartName="/ppt/media/image10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9926637" cy="679767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DAF06CB-7804-443E-853E-2BB986A3449F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rIns="80280" tIns="39960" bIns="3996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rIns="80280" tIns="39960" bIns="39960" anchor="b">
            <a:noAutofit/>
          </a:bodyPr>
          <a:p>
            <a:pPr algn="r">
              <a:lnSpc>
                <a:spcPct val="100000"/>
              </a:lnSpc>
            </a:pPr>
            <a:fld id="{CC690C06-5814-4A76-A425-64EA5D860B4F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rIns="80280" tIns="39960" bIns="3996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rIns="80280" tIns="39960" bIns="39960" anchor="b">
            <a:noAutofit/>
          </a:bodyPr>
          <a:p>
            <a:pPr algn="r">
              <a:lnSpc>
                <a:spcPct val="100000"/>
              </a:lnSpc>
            </a:pPr>
            <a:fld id="{D740ED52-8507-43B6-AD12-121161F05687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rIns="80280" tIns="39960" bIns="3996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rIns="80280" tIns="39960" bIns="39960" anchor="b">
            <a:noAutofit/>
          </a:bodyPr>
          <a:p>
            <a:pPr algn="r">
              <a:lnSpc>
                <a:spcPct val="100000"/>
              </a:lnSpc>
            </a:pPr>
            <a:fld id="{2EE5D0CA-AF97-456E-880C-377C85197012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rIns="80280" tIns="39960" bIns="3996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16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rIns="80280" tIns="39960" bIns="39960" anchor="b">
            <a:noAutofit/>
          </a:bodyPr>
          <a:p>
            <a:pPr algn="r">
              <a:lnSpc>
                <a:spcPct val="100000"/>
              </a:lnSpc>
            </a:pPr>
            <a:fld id="{99B33E05-0697-483B-884B-AA38D04E502B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rIns="80280" tIns="39960" bIns="3996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rIns="80280" tIns="39960" bIns="39960" anchor="b">
            <a:noAutofit/>
          </a:bodyPr>
          <a:p>
            <a:pPr algn="r">
              <a:lnSpc>
                <a:spcPct val="100000"/>
              </a:lnSpc>
            </a:pPr>
            <a:fld id="{44F65924-46ED-4E42-B3EA-E287F3EA01AB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23CF83A-F2BA-4367-8BF8-7CD9C79E48C2}" type="slidenum"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rmAutofit fontScale="84000"/>
          </a:bodyPr>
          <a:p>
            <a:r>
              <a:rPr b="0" lang="ru-RU" sz="60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A30E536-102B-4A34-9223-75FAE13B9342}" type="slidenum"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rmAutofit fontScale="97000"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5FD1753-3BBE-4F22-800F-A06743C02DAC}" type="slidenum"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1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slideLayout" Target="../slideLayouts/slideLayout29.xml"/><Relationship Id="rId7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40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1252880" y="258840"/>
            <a:ext cx="70200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Arial Narrow"/>
              </a:rPr>
              <a:t>2023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131" name="Group 3"/>
          <p:cNvGrpSpPr/>
          <p:nvPr/>
        </p:nvGrpSpPr>
        <p:grpSpPr>
          <a:xfrm>
            <a:off x="858240" y="1363680"/>
            <a:ext cx="9766800" cy="2430000"/>
            <a:chOff x="858240" y="1363680"/>
            <a:chExt cx="9766800" cy="2430000"/>
          </a:xfrm>
        </p:grpSpPr>
        <p:sp>
          <p:nvSpPr>
            <p:cNvPr id="132" name="CustomShape 4"/>
            <p:cNvSpPr/>
            <p:nvPr/>
          </p:nvSpPr>
          <p:spPr>
            <a:xfrm>
              <a:off x="1178280" y="1415880"/>
              <a:ext cx="9446760" cy="2377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spAutoFit/>
            </a:bodyPr>
            <a:p>
              <a:pPr>
                <a:lnSpc>
                  <a:spcPts val="9000"/>
                </a:lnSpc>
                <a:tabLst>
                  <a:tab algn="l" pos="0"/>
                </a:tabLst>
              </a:pPr>
              <a:r>
                <a:rPr b="1" lang="ru-RU" sz="8000" spc="-1" strike="noStrike">
                  <a:solidFill>
                    <a:srgbClr val="000000"/>
                  </a:solidFill>
                  <a:latin typeface="Arial Narrow"/>
                  <a:ea typeface="Arial Narrow"/>
                </a:rPr>
                <a:t>ECOSTANDARD GROUP</a:t>
              </a:r>
              <a:endParaRPr b="0" lang="ru-RU" sz="8000" spc="-1" strike="noStrike">
                <a:latin typeface="Arial"/>
              </a:endParaRPr>
            </a:p>
          </p:txBody>
        </p:sp>
        <p:sp>
          <p:nvSpPr>
            <p:cNvPr id="133" name="CustomShape 5"/>
            <p:cNvSpPr/>
            <p:nvPr/>
          </p:nvSpPr>
          <p:spPr>
            <a:xfrm>
              <a:off x="4410720" y="2773440"/>
              <a:ext cx="2981880" cy="731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400" spc="-1" strike="noStrike">
                  <a:solidFill>
                    <a:srgbClr val="000000"/>
                  </a:solidFill>
                  <a:latin typeface="Arial Narrow"/>
                  <a:ea typeface="Arial Narrow"/>
                </a:rPr>
                <a:t>Единый поставщик услуг в сфере охраны труда, изысканий и экологии с 1997 года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34" name="CustomShape 6"/>
            <p:cNvSpPr/>
            <p:nvPr/>
          </p:nvSpPr>
          <p:spPr>
            <a:xfrm>
              <a:off x="858240" y="1363680"/>
              <a:ext cx="418320" cy="1310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8000" spc="-1" strike="noStrike">
                  <a:solidFill>
                    <a:srgbClr val="ffffff"/>
                  </a:solidFill>
                  <a:latin typeface="Arial Narrow"/>
                  <a:ea typeface="Arial Narrow"/>
                </a:rPr>
                <a:t>/</a:t>
              </a:r>
              <a:endParaRPr b="0" lang="ru-RU" sz="8000" spc="-1" strike="noStrike">
                <a:latin typeface="Arial"/>
              </a:endParaRPr>
            </a:p>
          </p:txBody>
        </p:sp>
      </p:grpSp>
      <p:sp>
        <p:nvSpPr>
          <p:cNvPr id="135" name="CustomShape 7"/>
          <p:cNvSpPr/>
          <p:nvPr/>
        </p:nvSpPr>
        <p:spPr>
          <a:xfrm rot="16200000">
            <a:off x="-383040" y="5547600"/>
            <a:ext cx="1491480" cy="2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Arial Narrow"/>
                <a:ea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36" name="Google Shape;96;p1" descr=""/>
          <p:cNvPicPr/>
          <p:nvPr/>
        </p:nvPicPr>
        <p:blipFill>
          <a:blip r:embed="rId1"/>
          <a:stretch/>
        </p:blipFill>
        <p:spPr>
          <a:xfrm>
            <a:off x="1401120" y="5810040"/>
            <a:ext cx="1435680" cy="49176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523880" y="1122480"/>
            <a:ext cx="9010800" cy="166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Формирование списков работников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720720" y="1516320"/>
            <a:ext cx="4821840" cy="498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6ede00"/>
                </a:solidFill>
                <a:latin typeface="Arial Narrow"/>
                <a:ea typeface="Calibri"/>
              </a:rPr>
              <a:t>Для списка работников, подлежащих прохождению периодического медосмотра (шаг 5 алгоритма):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а) наименование профессии (должности) работника согласно штатному расписанию;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б) наименования вредных производственных факторов, работ в соответствии с приложением к Порядку, а также вредных производственных факторов, установленных в результате специальной оценки условий труда.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86" name="Рисунок 3" descr=""/>
          <p:cNvPicPr/>
          <p:nvPr/>
        </p:nvPicPr>
        <p:blipFill>
          <a:blip r:embed="rId1"/>
          <a:stretch/>
        </p:blipFill>
        <p:spPr>
          <a:xfrm>
            <a:off x="5681880" y="1697040"/>
            <a:ext cx="6181200" cy="4276440"/>
          </a:xfrm>
          <a:prstGeom prst="rect">
            <a:avLst/>
          </a:prstGeom>
          <a:ln>
            <a:noFill/>
          </a:ln>
        </p:spPr>
      </p:pic>
      <p:sp>
        <p:nvSpPr>
          <p:cNvPr id="187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89" name="Рисунок 6" descr="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234800" y="622080"/>
            <a:ext cx="8619840" cy="4014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Формирование списков работников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487800" y="1312920"/>
            <a:ext cx="4161960" cy="5009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6ede00"/>
                </a:solidFill>
                <a:latin typeface="Arial Narrow"/>
                <a:ea typeface="Calibri"/>
              </a:rPr>
              <a:t>Для поимённых списков работников (ежегодно, соответствует шагу 7 алгоритма):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а) фамилия, имя, отчество (при наличии) работника;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б) профессия (должность) работника, стаж работы в ней;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в) наименование структурного подразделения организации (при наличии);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г) наименование вредных производственных факторов или видов работ.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92" name="Рисунок 3" descr=""/>
          <p:cNvPicPr/>
          <p:nvPr/>
        </p:nvPicPr>
        <p:blipFill>
          <a:blip r:embed="rId1"/>
          <a:stretch/>
        </p:blipFill>
        <p:spPr>
          <a:xfrm>
            <a:off x="4650120" y="1234800"/>
            <a:ext cx="7267320" cy="3590640"/>
          </a:xfrm>
          <a:prstGeom prst="rect">
            <a:avLst/>
          </a:prstGeom>
          <a:ln>
            <a:noFill/>
          </a:ln>
        </p:spPr>
      </p:pic>
      <p:pic>
        <p:nvPicPr>
          <p:cNvPr id="193" name="Рисунок 4" descr=""/>
          <p:cNvPicPr/>
          <p:nvPr/>
        </p:nvPicPr>
        <p:blipFill>
          <a:blip r:embed="rId2"/>
          <a:stretch/>
        </p:blipFill>
        <p:spPr>
          <a:xfrm>
            <a:off x="4993920" y="5126760"/>
            <a:ext cx="5924160" cy="89496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96" name="Рисунок 7" descr="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524320" y="446400"/>
            <a:ext cx="7095960" cy="1897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В каких случаях проводится внеочередной медосмотр?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1523880" y="2344680"/>
            <a:ext cx="4774680" cy="3868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6000"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Согласно статьям </a:t>
            </a:r>
            <a:r>
              <a:rPr b="1" lang="ru-RU" sz="24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214</a:t>
            </a:r>
            <a:r>
              <a:rPr b="0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 и </a:t>
            </a:r>
            <a:r>
              <a:rPr b="1" lang="ru-RU" sz="24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220</a:t>
            </a:r>
            <a:r>
              <a:rPr b="0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 ТК РФ работники проходят внеочередные медицинские осмотры в соответствии с медицинскими рекомендациями. Форма указанных медицинских рекомендаций нормативно не установлена.</a:t>
            </a:r>
            <a:endParaRPr b="0" lang="ru-RU" sz="24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Работодатель может направить работника на внеочередной медицинский осмотр после потери им трудоспособности или на основании медицинских рекомендаций согласно п. 19 </a:t>
            </a:r>
            <a:r>
              <a:rPr b="1" lang="ru-RU" sz="24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Порядка</a:t>
            </a:r>
            <a:r>
              <a:rPr b="0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. Для этого нужно сформировать направление и передать его работнику.</a:t>
            </a:r>
            <a:endParaRPr b="0" lang="ru-RU" sz="24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01" name="Рисунок 5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6" descr=""/>
          <p:cNvPicPr/>
          <p:nvPr/>
        </p:nvPicPr>
        <p:blipFill>
          <a:blip r:embed="rId2"/>
          <a:stretch/>
        </p:blipFill>
        <p:spPr>
          <a:xfrm>
            <a:off x="6642720" y="2344680"/>
            <a:ext cx="5314680" cy="367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 spd="slow">
    <p:wipe dir="l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523880" y="1122480"/>
            <a:ext cx="8299440" cy="8388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5000"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Медосмотры для совместителей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1289520" y="1742760"/>
            <a:ext cx="9690840" cy="3876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Согласно </a:t>
            </a:r>
            <a:r>
              <a:rPr b="1" lang="ru-RU" sz="18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статье 60.1 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ТК РФ работник имеет право заключать трудовые договоры о выполнении в свободное от основной работы время другой регулярной оплачиваемой работы у того же работодателя (внутреннее совместительство) и (или) у другого работодателя (внешнее совместительство). При совместительстве заключается трудовой договор, работник считается вновь принятым на работу.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В соответствии со </a:t>
            </a:r>
            <a:r>
              <a:rPr b="1" lang="ru-RU" sz="18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статьёй 287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 ТК РФ гарантии и компенсации, предусмотренные трудовым законодательством и иными нормативными правовыми актами, содержащими нормы трудового права, коллективными договорами, соглашениями, локальными нормативными актами, предоставляются лицам, работающим по совместительству, в полном объеме.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Соответственно, таких работников нужно направлять на обязательный медицинский осмотр, если на них воздействуют вредные производственные факторы, установленные в результате СОУТ, или если их работы относятся к перечню, предусмотренному Приложением к Порядку проведения обязательных предварительных и периодических медицинских осмотров работников.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Однако стоит учитывать, что согласно </a:t>
            </a:r>
            <a:r>
              <a:rPr b="1" lang="ru-RU" sz="18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статье 282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 ТК РФ не допускается работа по совместительству лиц на работах с вредными и (или) опасными условиями труда, если основная работа связана с такими же условиями.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07" name="Рисунок 5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875160" y="24480"/>
            <a:ext cx="8244720" cy="1866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Получение результатов медосмотра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766080" y="1813320"/>
            <a:ext cx="5225400" cy="3561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Предварительный или периодический медосмотр считается завершённым, когда выдано </a:t>
            </a:r>
            <a:r>
              <a:rPr b="1" lang="ru-RU" sz="16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заключение</a:t>
            </a: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 врачей-специалистов и результаты лабораторных и функциональных исследований в объеме, установленном договором между медицинской организацией и работодателем, с учетом результатов ранее проведенных (не позднее одного года) медицинских осмотров и диспансеризации.</a:t>
            </a:r>
            <a:endParaRPr b="0" lang="ru-RU" sz="16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Кроме заключения составляется </a:t>
            </a:r>
            <a:r>
              <a:rPr b="1" lang="ru-RU" sz="16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заключительный</a:t>
            </a:r>
            <a:r>
              <a:rPr b="1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 </a:t>
            </a:r>
            <a:r>
              <a:rPr b="1" lang="ru-RU" sz="16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акт</a:t>
            </a: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 по итогам проведения периодических остров не позднее чем через 30 дней после их завершения. В его разработке принимает участие проводившая медосмотр организация, представители работодателя и федеральный орган исполнительной власти, уполномоченный на осуществление государственного контроля и надзора в сфере обеспечения санитарно-эпидемиологического благополучия населения.</a:t>
            </a:r>
            <a:endParaRPr b="0" lang="ru-RU" sz="16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600" spc="-1" strike="noStrike">
              <a:latin typeface="Arial"/>
            </a:endParaRPr>
          </a:p>
        </p:txBody>
      </p:sp>
      <p:pic>
        <p:nvPicPr>
          <p:cNvPr id="210" name="Рисунок 3" descr=""/>
          <p:cNvPicPr/>
          <p:nvPr/>
        </p:nvPicPr>
        <p:blipFill>
          <a:blip r:embed="rId1"/>
          <a:stretch/>
        </p:blipFill>
        <p:spPr>
          <a:xfrm>
            <a:off x="6518160" y="1668240"/>
            <a:ext cx="3665160" cy="4952520"/>
          </a:xfrm>
          <a:prstGeom prst="rect">
            <a:avLst/>
          </a:prstGeom>
          <a:ln>
            <a:noFill/>
          </a:ln>
        </p:spPr>
      </p:pic>
      <p:sp>
        <p:nvSpPr>
          <p:cNvPr id="211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13" name="Рисунок 6" descr="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062720" y="-253440"/>
            <a:ext cx="7682040" cy="1518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Заключение и Заключительный акт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781560" y="1311480"/>
            <a:ext cx="4899960" cy="2014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Заключение должно быть составлено в 3 экземплярах и направлено работодателю не позднее 5 рабочих дней с момента его утверждения медорганизацией. Первый экземпляр выдается лицу, проходящему медицинский осмотр; второй экземпляр приобщается к медицинской карте, оформляемой в медицинской организации, в которой проводился предварительный осмотр; третий экземпляр направляется работодателю.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6150600" y="1355040"/>
            <a:ext cx="5595480" cy="22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Arial"/>
              </a:rPr>
              <a:t>Заключительный акт (в том числе в электронной форме) составляется в пяти экземплярах, которые направляются медицинской организацией в течение 5 рабочих дней от даты утверждения акта: работодателю, в центр профпатологии субъекта Российской Федерации, Фонд социального страхования, в территориальный орган Роспотребнадзора.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Arial"/>
              </a:rPr>
              <a:t>Один экземпляр заключительного акта хранится в медицинской организации, проводившей периодические осмотры, в течение 50 лет.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17" name="Рисунок 4" descr=""/>
          <p:cNvPicPr/>
          <p:nvPr/>
        </p:nvPicPr>
        <p:blipFill>
          <a:blip r:embed="rId1"/>
          <a:stretch/>
        </p:blipFill>
        <p:spPr>
          <a:xfrm>
            <a:off x="1141200" y="3663360"/>
            <a:ext cx="4181040" cy="2831760"/>
          </a:xfrm>
          <a:prstGeom prst="rect">
            <a:avLst/>
          </a:prstGeom>
          <a:ln>
            <a:noFill/>
          </a:ln>
        </p:spPr>
      </p:pic>
      <p:pic>
        <p:nvPicPr>
          <p:cNvPr id="218" name="Рисунок 5" descr=""/>
          <p:cNvPicPr/>
          <p:nvPr/>
        </p:nvPicPr>
        <p:blipFill>
          <a:blip r:embed="rId2"/>
          <a:stretch/>
        </p:blipFill>
        <p:spPr>
          <a:xfrm>
            <a:off x="6561000" y="3552840"/>
            <a:ext cx="4638240" cy="3069360"/>
          </a:xfrm>
          <a:prstGeom prst="rect">
            <a:avLst/>
          </a:prstGeom>
          <a:ln>
            <a:noFill/>
          </a:ln>
        </p:spPr>
      </p:pic>
      <p:sp>
        <p:nvSpPr>
          <p:cNvPr id="219" name="CustomShape 4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5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21" name="Рисунок 8" descr="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793440" y="148320"/>
            <a:ext cx="9397800" cy="2094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Медосмотры работников: основные изменения с 1 сентября 2023 года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1539720" y="194508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С 1 сентября 2023 года вступают в силу три документа, регламентирующие предсменные, предрейсовые, послесменные и послерейсовые медицинские осмотры, а также медицинские осмотры в течении рабочего дня (смены):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Федеральный </a:t>
            </a:r>
            <a:r>
              <a:rPr b="1" lang="ru-RU" sz="18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закон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 от 29 декабря 2022 г. № 629-ФЗ «О внесении изменений в статью 46 Федерального закона «Об основах охраны здоровья граждан в Российской Федерации» и статью 23 Федерального закона «О безопасности дорожного движения» (далее — № 629-ФЗ).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8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Постановление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 Правительства РФ от 30 мая 2023 г. № 866 «Об особенностях проведения медицинских осмотров с использованием медицинских изделий, обеспечивающих автоматизированную дистанционную передачу информации о состоянии здоровья работников и дистанционный контроль состояния их здоровья» (далее — ПП № 866).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8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Приказ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 Минздрава РФ от 30 мая 2023 г. № 266н «Об утверждении порядка и периодичности проведения предсменных, предрейсовых, послесменных послерейсовых медицинских осмотров, медицинских осмотров в течение рабочего дня (смены) и перечня включаемых в них исследований» (Далее — Приказ № 266н).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24" name="Рисунок 3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25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523880" y="1122480"/>
            <a:ext cx="8338680" cy="1112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9000"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Особенности проведения медицинских осмотров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718920" y="1914840"/>
            <a:ext cx="5126400" cy="4415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 </a:t>
            </a: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Медицинское обеспечение безопасности дорожного движения в статью 23 Федерального </a:t>
            </a:r>
            <a:r>
              <a:rPr b="1" lang="ru-RU" sz="20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закона</a:t>
            </a: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 от 10 декабря 1995 года № 196-ФЗ «О безопасности дорожного движения» включены: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новый вид медосмотров — в течение рабочего дня (смены),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проведение химико-токсикологических исследований наличия (отсутствия) в организме человека наркотических средств, психотропных веществ и их метаболитов.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29" name="Рисунок 4" descr=""/>
          <p:cNvPicPr/>
          <p:nvPr/>
        </p:nvPicPr>
        <p:blipFill>
          <a:blip r:embed="rId1"/>
          <a:stretch/>
        </p:blipFill>
        <p:spPr>
          <a:xfrm>
            <a:off x="5910840" y="2820960"/>
            <a:ext cx="5981400" cy="1733040"/>
          </a:xfrm>
          <a:prstGeom prst="rect">
            <a:avLst/>
          </a:prstGeom>
          <a:ln>
            <a:noFill/>
          </a:ln>
        </p:spPr>
      </p:pic>
      <p:sp>
        <p:nvSpPr>
          <p:cNvPr id="230" name="CustomShape 3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75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2" name="Рисунок 7" descr="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33" name="CustomShape 5"/>
          <p:cNvSpPr/>
          <p:nvPr/>
        </p:nvSpPr>
        <p:spPr>
          <a:xfrm rot="16200000">
            <a:off x="-485640" y="591120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1523880" y="1122480"/>
            <a:ext cx="8385480" cy="1362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67000"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Проведение химико-токсикологического исследования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487800" y="2416320"/>
            <a:ext cx="5525280" cy="2759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5000"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Химико-токсикологические исследования проводятся в два этапа на основании п.18 ПП № 866:</a:t>
            </a:r>
            <a:endParaRPr b="0" lang="ru-RU" sz="24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1 Этап.</a:t>
            </a:r>
            <a:r>
              <a:rPr b="0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 Предварительные химико-токсикологические исследования, направленные на получение объективных результатов выявления в образцах биологического объекта наркотических средств, психотропных веществ и их метаболитов;</a:t>
            </a:r>
            <a:endParaRPr b="0" lang="ru-RU" sz="24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2 Этап.</a:t>
            </a:r>
            <a:r>
              <a:rPr b="0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 Подтверждающие химико-токсикологические исследования, направленные на идентификацию в образцах биологического объекта наркотических средств, психотропных веществ и их метаболитов.</a:t>
            </a:r>
            <a:endParaRPr b="0" lang="ru-RU" sz="24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236" name="Рисунок 3" descr=""/>
          <p:cNvPicPr/>
          <p:nvPr/>
        </p:nvPicPr>
        <p:blipFill>
          <a:blip r:embed="rId1"/>
          <a:stretch/>
        </p:blipFill>
        <p:spPr>
          <a:xfrm>
            <a:off x="6103800" y="3059640"/>
            <a:ext cx="5790960" cy="1047240"/>
          </a:xfrm>
          <a:prstGeom prst="rect">
            <a:avLst/>
          </a:prstGeom>
          <a:ln>
            <a:noFill/>
          </a:ln>
        </p:spPr>
      </p:pic>
      <p:pic>
        <p:nvPicPr>
          <p:cNvPr id="237" name="Рисунок 4" descr="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38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1523880" y="1122480"/>
            <a:ext cx="6501960" cy="307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Периодичность прохождения медицинских осмотров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1109880" y="1695960"/>
            <a:ext cx="5056200" cy="4813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В соответствии с п. 4 и 5 Приказа № 266н медицинские осмотры включаются в рабочее время сотрудника и проводятся в целях выявления:</a:t>
            </a:r>
            <a:endParaRPr b="0" lang="ru-RU" sz="20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признаков воздействия вредных и (или) опасных производственных факторов;</a:t>
            </a:r>
            <a:endParaRPr b="0" lang="ru-RU" sz="20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состояний и заболеваний, препятствующих выполнению трудовых обязанностей, в том числе алкогольного, наркотического или иного токсического опьянения и остаточных явлений такого опьянения.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42" name="Рисунок 3" descr=""/>
          <p:cNvPicPr/>
          <p:nvPr/>
        </p:nvPicPr>
        <p:blipFill>
          <a:blip r:embed="rId1"/>
          <a:stretch/>
        </p:blipFill>
        <p:spPr>
          <a:xfrm>
            <a:off x="6166440" y="1516320"/>
            <a:ext cx="5785920" cy="4797720"/>
          </a:xfrm>
          <a:prstGeom prst="rect">
            <a:avLst/>
          </a:prstGeom>
          <a:ln>
            <a:noFill/>
          </a:ln>
        </p:spPr>
      </p:pic>
      <p:sp>
        <p:nvSpPr>
          <p:cNvPr id="243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45" name="Рисунок 6" descr="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40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1252880" y="258840"/>
            <a:ext cx="70200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Arial Narrow"/>
              </a:rPr>
              <a:t>2023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 rot="16200000">
            <a:off x="-383040" y="5547600"/>
            <a:ext cx="1491480" cy="2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Arial Narrow"/>
                <a:ea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40" name="Google Shape;96;p1" descr=""/>
          <p:cNvPicPr/>
          <p:nvPr/>
        </p:nvPicPr>
        <p:blipFill>
          <a:blip r:embed="rId1"/>
          <a:stretch/>
        </p:blipFill>
        <p:spPr>
          <a:xfrm>
            <a:off x="797400" y="5853240"/>
            <a:ext cx="1435680" cy="491760"/>
          </a:xfrm>
          <a:prstGeom prst="rect">
            <a:avLst/>
          </a:prstGeom>
          <a:ln>
            <a:noFill/>
          </a:ln>
        </p:spPr>
      </p:pic>
      <p:sp>
        <p:nvSpPr>
          <p:cNvPr id="141" name="CustomShape 4"/>
          <p:cNvSpPr/>
          <p:nvPr/>
        </p:nvSpPr>
        <p:spPr>
          <a:xfrm>
            <a:off x="828360" y="1145160"/>
            <a:ext cx="10566000" cy="502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Arial Narrow"/>
              </a:rPr>
              <a:t>Медицинские осмотры работников: 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Arial"/>
              </a:rPr>
              <a:t>от направления до заключительного акта</a:t>
            </a:r>
            <a:endParaRPr b="0" lang="ru-RU" sz="4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Arial"/>
              </a:rPr>
              <a:t>Куцына Марина Владимировна, 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Arial"/>
              </a:rPr>
              <a:t>специалист по охране труда </a:t>
            </a:r>
            <a:r>
              <a:rPr b="0" lang="en-US" sz="2000" spc="-1" strike="noStrike">
                <a:solidFill>
                  <a:srgbClr val="000000"/>
                </a:solidFill>
                <a:latin typeface="Arial Narrow"/>
                <a:ea typeface="Arial"/>
              </a:rPr>
              <a:t>EcoStandard group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1523880" y="1122480"/>
            <a:ext cx="7705440" cy="1081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5000"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Требования при проведении медицинских осмотров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1586520" y="2046600"/>
            <a:ext cx="9339120" cy="3767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Согласно п.13 ПП № 866 при проведении медицинских осмотров с использованием медицинских изделий медицинской организацией необходимо обеспечить: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а) </a:t>
            </a:r>
            <a:r>
              <a:rPr b="1" lang="ru-RU" sz="20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запись</a:t>
            </a: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 средствами видеофиксации процессов проведения идентификации личности работника и измерений с согласия работника, проходящего медицинский осмотр;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б) выполнение </a:t>
            </a:r>
            <a:r>
              <a:rPr b="1" lang="ru-RU" sz="20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требований эксплуатационной документации</a:t>
            </a: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 на медицинское изделие;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в) </a:t>
            </a:r>
            <a:r>
              <a:rPr b="1" lang="ru-RU" sz="20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хранение</a:t>
            </a: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 не менее 30 суток информации о результатах проведенных измерений с использованием медицинского изделия, а также результатах медицинского осмотра;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г) </a:t>
            </a:r>
            <a:r>
              <a:rPr b="1" lang="ru-RU" sz="20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передача сведений</a:t>
            </a: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 об оформленных в отношении водителей транспортных средств медицинских заключениях и условиях применения медицинских изделий в орган или организацию, уполномоченные Министерством транспорта Российской Федерации.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48" name="Рисунок 3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49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1523880" y="1122480"/>
            <a:ext cx="8135280" cy="1792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2000"/>
          </a:bodyPr>
          <a:p>
            <a:pPr algn="ctr"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Arial Narrow"/>
                <a:ea typeface="Calibri"/>
              </a:rPr>
              <a:t>Лица, проводящие медицинский осмотр</a:t>
            </a:r>
            <a:br/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804960" y="2242080"/>
            <a:ext cx="6947640" cy="4017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Согласно п.6 Приказа № 266н предсменные, предрейсовые, послесменные, послерейсовые медицинские осмотры, медицинские осмотры в течение рабочего дня (смены) проводятся медицинскими работниками, имеющими высшее и (или) среднее профессиональное медицинское образование и работающими в:</a:t>
            </a:r>
            <a:endParaRPr b="0" lang="ru-RU" sz="18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медицинской организации или иной организации, имеющей лицензию на осуществление медицинской деятельности, предусматривающей выполнение работ (услуг) по соответствующим медицинским осмотрам, согласно п.7 ПП № 866;</a:t>
            </a:r>
            <a:endParaRPr b="0" lang="ru-RU" sz="18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непосредственно в компании медицинским работником, состоящим в штате работодателя, при наличии лицензии на осуществление медицинской деятельности, предусматривающей выполнение работ (услуг) по необходимым видам медицинских осмотров.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55" name="Рисунок 5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256" name="Рисунок 6" descr=""/>
          <p:cNvPicPr/>
          <p:nvPr/>
        </p:nvPicPr>
        <p:blipFill>
          <a:blip r:embed="rId2"/>
          <a:stretch/>
        </p:blipFill>
        <p:spPr>
          <a:xfrm>
            <a:off x="7713720" y="2443320"/>
            <a:ext cx="4321080" cy="347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 spd="slow">
    <p:wipe dir="l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1523880" y="1122480"/>
            <a:ext cx="7760160" cy="1724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77000"/>
          </a:bodyPr>
          <a:p>
            <a:pPr algn="ctr">
              <a:lnSpc>
                <a:spcPct val="90000"/>
              </a:lnSpc>
            </a:pPr>
            <a:r>
              <a:rPr b="1" lang="ru-RU" sz="44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Важно</a:t>
            </a:r>
            <a:r>
              <a:rPr b="1" lang="ru-RU" sz="4400" spc="-1" strike="noStrike">
                <a:solidFill>
                  <a:srgbClr val="000000"/>
                </a:solidFill>
                <a:latin typeface="Arial Narrow"/>
                <a:ea typeface="Calibri"/>
              </a:rPr>
              <a:t> о действиях медицинских работников</a:t>
            </a:r>
            <a:br/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891000" y="2094480"/>
            <a:ext cx="5401800" cy="4573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П.9 ПП № 866 вносит требования обязательного прохождения аутентификации медицинских работников, </a:t>
            </a:r>
            <a:r>
              <a:rPr b="0" i="1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проводящих медицинские осмотры с использованием медицинских изделий</a:t>
            </a: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, до проведения медицинских осмотров, в </a:t>
            </a:r>
            <a:r>
              <a:rPr b="1" lang="ru-RU" sz="14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Федеральной государственной информационной системе</a:t>
            </a: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 «Единая система идентификации и аутентификации в 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 муниципальных услуг в электронной форме».</a:t>
            </a:r>
            <a:endParaRPr b="0" lang="ru-RU" sz="14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П.8 ПП № 866 регламентирует, что сведения о медицинских работниках, проводящих медицинские осмотры с использованием медицинских изделий, вносятся в единую государственную </a:t>
            </a:r>
            <a:r>
              <a:rPr b="1" lang="ru-RU" sz="14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информационную систему</a:t>
            </a: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 в сфере здравоохранения.</a:t>
            </a:r>
            <a:endParaRPr b="0" lang="ru-RU" sz="14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П.7 ПП № 866 устанавливает, что медицинские работники должны пройти </a:t>
            </a:r>
            <a:r>
              <a:rPr b="1" lang="ru-RU" sz="14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обучение по программам дополнительного профессионального образования</a:t>
            </a: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 — программам повышения квалификации по вопросам организации и порядка проведения медицинских осмотров с использованием медицинских изделий в объеме не менее 36 часов.</a:t>
            </a:r>
            <a:endParaRPr b="0" lang="ru-RU" sz="14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59" name="Рисунок 3" descr=""/>
          <p:cNvPicPr/>
          <p:nvPr/>
        </p:nvPicPr>
        <p:blipFill>
          <a:blip r:embed="rId1"/>
          <a:stretch/>
        </p:blipFill>
        <p:spPr>
          <a:xfrm>
            <a:off x="6471000" y="2847600"/>
            <a:ext cx="4840560" cy="3286440"/>
          </a:xfrm>
          <a:prstGeom prst="rect">
            <a:avLst/>
          </a:prstGeom>
          <a:ln>
            <a:noFill/>
          </a:ln>
        </p:spPr>
      </p:pic>
      <p:pic>
        <p:nvPicPr>
          <p:cNvPr id="260" name="Рисунок 4" descr="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61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1523880" y="1122480"/>
            <a:ext cx="7971480" cy="1081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5000"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Проведение дистанционных медицинских осмотров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694800" y="2194560"/>
            <a:ext cx="4681080" cy="2342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На основании № 629-ФЗ </a:t>
            </a:r>
            <a:r>
              <a:rPr b="1" lang="ru-RU" sz="16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допускается</a:t>
            </a: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 проведение медицинских осмотров с использованием медицинских изделий, обеспечивающих автоматизированную </a:t>
            </a:r>
            <a:r>
              <a:rPr b="1" lang="ru-RU" sz="16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дистанционную передачу информации</a:t>
            </a: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 о состоянии здоровья работников и дистанционный контроль состояния их здоровья.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65" name="Рисунок 3" descr=""/>
          <p:cNvPicPr/>
          <p:nvPr/>
        </p:nvPicPr>
        <p:blipFill>
          <a:blip r:embed="rId1"/>
          <a:stretch/>
        </p:blipFill>
        <p:spPr>
          <a:xfrm>
            <a:off x="582840" y="3962520"/>
            <a:ext cx="5345280" cy="768240"/>
          </a:xfrm>
          <a:prstGeom prst="rect">
            <a:avLst/>
          </a:prstGeom>
          <a:ln>
            <a:noFill/>
          </a:ln>
        </p:spPr>
      </p:pic>
      <p:sp>
        <p:nvSpPr>
          <p:cNvPr id="266" name="CustomShape 3"/>
          <p:cNvSpPr/>
          <p:nvPr/>
        </p:nvSpPr>
        <p:spPr>
          <a:xfrm>
            <a:off x="5894280" y="2194560"/>
            <a:ext cx="6087960" cy="252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6ede00"/>
                </a:solidFill>
                <a:latin typeface="Arial Narrow"/>
                <a:ea typeface="Arial"/>
              </a:rPr>
              <a:t>Кто может пройти такой вид медосмотра?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Arial"/>
              </a:rPr>
              <a:t>Водители транспортного средства, которые проходят обязательные медицинские осмотры в течение рабочего дня (смены).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 u="sng">
                <a:solidFill>
                  <a:srgbClr val="6ede00"/>
                </a:solidFill>
                <a:uFillTx/>
                <a:latin typeface="Arial Narrow"/>
                <a:ea typeface="Arial"/>
              </a:rPr>
              <a:t>Однако есть исключения согласно № 629-ФЗ:</a:t>
            </a:r>
            <a:endParaRPr b="0" lang="ru-RU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Arial"/>
              </a:rPr>
              <a:t>водителей транспортных средств, занятых на работах, связанных с организованной перевозкой групп детей или перевозкой опасных грузов;</a:t>
            </a:r>
            <a:endParaRPr b="0" lang="ru-RU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Arial"/>
              </a:rPr>
              <a:t>лиц, занятых на работах, связанных с регулярной перевозкой пассажиров в междугородном сообщении по маршрутам, протяженность которых составляет 300 километров и более.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67" name="Рисунок 5" descr=""/>
          <p:cNvPicPr/>
          <p:nvPr/>
        </p:nvPicPr>
        <p:blipFill>
          <a:blip r:embed="rId2"/>
          <a:stretch/>
        </p:blipFill>
        <p:spPr>
          <a:xfrm>
            <a:off x="5894280" y="4731120"/>
            <a:ext cx="5886000" cy="961560"/>
          </a:xfrm>
          <a:prstGeom prst="rect">
            <a:avLst/>
          </a:prstGeom>
          <a:ln>
            <a:noFill/>
          </a:ln>
        </p:spPr>
      </p:pic>
      <p:sp>
        <p:nvSpPr>
          <p:cNvPr id="268" name="CustomShape 4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5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70" name="Рисунок 8" descr="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2336760" y="840600"/>
            <a:ext cx="7682040" cy="1683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Требования к медицинским изделиям для дистанционных медосмотров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1485000" y="2090880"/>
            <a:ext cx="9761040" cy="3022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Требования установлены п.3 ПП № 866 и включают в себя следующие аспекты:</a:t>
            </a:r>
            <a:endParaRPr b="0" lang="ru-RU" sz="16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прошло государственную регистрацию;</a:t>
            </a:r>
            <a:endParaRPr b="0" lang="ru-RU" sz="16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имеет функцию автоматизированной дистанционной передачи данных и (или) имеет в составе программное обеспечение и (или) иные технические средства, обеспечивающие дистанционную передачу информации о состоянии здоровья работников и дистанционный контроль состояния их здоровья, в том числе оформление медицинским работником медицинских заключений;</a:t>
            </a:r>
            <a:endParaRPr b="0" lang="ru-RU" sz="16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обеспечивает автоматический контроль целостности медицинского изделия, его программного обеспечения, актуальности сведений о результатах поверки медицинского изделия;</a:t>
            </a:r>
            <a:endParaRPr b="0" lang="ru-RU" sz="16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представляет единые измерительные комплексы, являющиеся средствами измерений утвержденного типа;</a:t>
            </a:r>
            <a:endParaRPr b="0" lang="ru-RU" sz="16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содержит в своем составе программное обеспечение, которое включено в единый реестр российских программ для электронных вычислительных машин и баз данных и (или) в единый реестр программ для электронных вычислительных машин и баз данных;</a:t>
            </a:r>
            <a:endParaRPr b="0" lang="ru-RU" sz="16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обладает техническими характеристиками, обеспечивающими возможность визуального осмотра медицинским работником, проводящим медицинский осмотр, работника, проходящего медицинский осмотр.</a:t>
            </a:r>
            <a:endParaRPr b="0" lang="ru-RU" sz="16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600" spc="-1" strike="noStrike">
              <a:latin typeface="Arial"/>
            </a:endParaRPr>
          </a:p>
        </p:txBody>
      </p:sp>
      <p:pic>
        <p:nvPicPr>
          <p:cNvPr id="273" name="Рисунок 3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74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1523880" y="1122480"/>
            <a:ext cx="7979040" cy="1143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1000"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Оформление результатов обследования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1234800" y="2031840"/>
            <a:ext cx="9870480" cy="3672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6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Заключения</a:t>
            </a:r>
            <a:endParaRPr b="0" lang="ru-RU" sz="16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Согласно п.18 Приказа № 266н выносится 2 вида медицинских заключений:</a:t>
            </a:r>
            <a:endParaRPr b="0" lang="ru-RU" sz="16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О наличии признаков воздействия вредных и (или) опасных производственных факторов, состояний и заболеваний, препятствующих выполнению трудовых обязанностей, в том числе алкогольного, наркотического или иного токсического опьянения и остаточных явлений такого опьянения (с указанием этих признаков и (или) остаточных явлений).</a:t>
            </a:r>
            <a:endParaRPr b="0" lang="ru-RU" sz="16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Об отсутствии признаков воздействия вредных и (или) опасных производственных факторов, состояний и заболеваний, препятствующих выполнению трудовых обязанностей, в том числе алкогольного, наркотического или иного токсического опьянения и остаточных явлений такого опьянения.</a:t>
            </a:r>
            <a:endParaRPr b="0" lang="ru-RU" sz="16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При этом медицинским работником, проводящим осмотр с использованием медицинского изделия, подписывается заключение по результатам с помощью </a:t>
            </a:r>
            <a:r>
              <a:rPr b="1" lang="ru-RU" sz="16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усиленной квалифицированной электронной подписи</a:t>
            </a: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 с учетом полученных дистанционным способом медицинских показателей работника, проходящего осмотр.</a:t>
            </a:r>
            <a:endParaRPr b="0" lang="ru-RU" sz="16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80" name="Рисунок 5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1523880" y="1122480"/>
            <a:ext cx="8588880" cy="7531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5000"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Журнал регистрации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1523880" y="1508400"/>
            <a:ext cx="9425160" cy="3749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Медицинские заключения необходимо зафиксировать на бумажном носителе или в системе электронного документооборота в виде:</a:t>
            </a:r>
            <a:endParaRPr b="0" lang="ru-RU" sz="16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журнала регистрации предрейсовых, предсменных медицинских осмотров;</a:t>
            </a:r>
            <a:endParaRPr b="0" lang="ru-RU" sz="16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 Narrow"/>
                <a:ea typeface="Calibri"/>
              </a:rPr>
              <a:t>журнала регистрации медицинских осмотров в течение рабочего дня (смены), послесменных, послерейсовых медицинских осмотров.</a:t>
            </a:r>
            <a:endParaRPr b="0" lang="ru-RU" sz="16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600" spc="-1" strike="noStrike">
              <a:latin typeface="Arial"/>
            </a:endParaRPr>
          </a:p>
        </p:txBody>
      </p:sp>
      <p:pic>
        <p:nvPicPr>
          <p:cNvPr id="283" name="Рисунок 3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84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86" name="Рисунок 7" descr=""/>
          <p:cNvPicPr/>
          <p:nvPr/>
        </p:nvPicPr>
        <p:blipFill>
          <a:blip r:embed="rId2"/>
          <a:stretch/>
        </p:blipFill>
        <p:spPr>
          <a:xfrm>
            <a:off x="1226520" y="3187080"/>
            <a:ext cx="10019880" cy="260964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1453680" y="374760"/>
            <a:ext cx="8057160" cy="760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Путевые листы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1226880" y="1593360"/>
            <a:ext cx="10065960" cy="4267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Формат выдачи путевых листов: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1. На </a:t>
            </a:r>
            <a:r>
              <a:rPr b="1" lang="ru-RU" sz="18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бумажном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 носителе. В таком случае путевой лист заверяется собственноручной подписью медицинского работника. При этом если медицинский осмотр проводился с использованием медицинских изделий, указанная информация отображается в путевом листе на бумажном носителе с указанием:</a:t>
            </a:r>
            <a:endParaRPr b="0" lang="ru-RU" sz="1800" spc="-1" strike="noStrike">
              <a:latin typeface="Arial"/>
            </a:endParaRPr>
          </a:p>
          <a:p>
            <a:pPr lvl="1" marL="914400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ФИО медицинского работника;</a:t>
            </a:r>
            <a:endParaRPr b="0" lang="ru-RU" sz="1800" spc="-1" strike="noStrike">
              <a:latin typeface="Arial"/>
            </a:endParaRPr>
          </a:p>
          <a:p>
            <a:pPr lvl="1" marL="914400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наименования медицинской организации;</a:t>
            </a:r>
            <a:endParaRPr b="0" lang="ru-RU" sz="1800" spc="-1" strike="noStrike">
              <a:latin typeface="Arial"/>
            </a:endParaRPr>
          </a:p>
          <a:p>
            <a:pPr lvl="1" marL="914400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уникального номера квалифицированного сертификата медицинского работника, проводившего соответствующий медицинский осмотр;</a:t>
            </a:r>
            <a:endParaRPr b="0" lang="ru-RU" sz="1800" spc="-1" strike="noStrike">
              <a:latin typeface="Arial"/>
            </a:endParaRPr>
          </a:p>
          <a:p>
            <a:pPr lvl="1" marL="914400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даты начала и окончания действия квалифицированного сертификата.</a:t>
            </a:r>
            <a:endParaRPr b="0" lang="ru-RU" sz="1800" spc="-1" strike="noStrike">
              <a:latin typeface="Arial"/>
            </a:endParaRPr>
          </a:p>
          <a:p>
            <a:pPr marL="5076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2. В </a:t>
            </a:r>
            <a:r>
              <a:rPr b="1" lang="ru-RU" sz="18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электронном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 виде с использованием усиленной квалифицированной электронной подписи с указанием:</a:t>
            </a:r>
            <a:endParaRPr b="0" lang="ru-RU" sz="1800" spc="-1" strike="noStrike">
              <a:latin typeface="Arial"/>
            </a:endParaRPr>
          </a:p>
          <a:p>
            <a:pPr lvl="1" marL="914400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ФИО медицинского работника;</a:t>
            </a:r>
            <a:endParaRPr b="0" lang="ru-RU" sz="1800" spc="-1" strike="noStrike">
              <a:latin typeface="Arial"/>
            </a:endParaRPr>
          </a:p>
          <a:p>
            <a:pPr lvl="1" marL="914400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наименования медицинской организации.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89" name="Рисунок 3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90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1523880" y="1122480"/>
            <a:ext cx="7916760" cy="1198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5000"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Ответственность за отсутствие медицинских осмотров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1000440" y="232128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В соответствии со </a:t>
            </a:r>
            <a:r>
              <a:rPr b="1" lang="ru-RU" sz="18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статьёй 5.27.1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 КоАП РФ допуск работника к исполнению им трудовых обязанностей без прохождения обязательных предварительных (при поступлении на работу) и периодических (в течение трудовой деятельности) медицинских осмотров, обязательных медицинских осмотров в начале рабочего дня (смены) влечет наложение административного штрафа:</a:t>
            </a:r>
            <a:endParaRPr b="0" lang="ru-RU" sz="18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на должностных лиц — в размере от пятнадцати до двадцати пяти тысяч рублей;</a:t>
            </a:r>
            <a:endParaRPr b="0" lang="ru-RU" sz="18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на лиц, осуществляющих предпринимательскую деятельность без образования юридического лица — от пятнадцати до двадцати пяти тысяч рублей;</a:t>
            </a:r>
            <a:endParaRPr b="0" lang="ru-RU" sz="18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на юридических лиц — от ста десяти до ста тридцати тысяч рублей.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96" name="Рисунок 6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8" name="Рисунок 19" descr=""/>
          <p:cNvPicPr/>
          <p:nvPr/>
        </p:nvPicPr>
        <p:blipFill>
          <a:blip r:embed="rId1"/>
          <a:stretch/>
        </p:blipFill>
        <p:spPr>
          <a:xfrm>
            <a:off x="10436040" y="374760"/>
            <a:ext cx="1202040" cy="409320"/>
          </a:xfrm>
          <a:prstGeom prst="rect">
            <a:avLst/>
          </a:prstGeom>
          <a:ln>
            <a:noFill/>
          </a:ln>
        </p:spPr>
      </p:pic>
      <p:sp>
        <p:nvSpPr>
          <p:cNvPr id="299" name="CustomShape 2"/>
          <p:cNvSpPr/>
          <p:nvPr/>
        </p:nvSpPr>
        <p:spPr>
          <a:xfrm>
            <a:off x="1062720" y="1747080"/>
            <a:ext cx="891900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6000" spc="-1" strike="noStrike">
                <a:solidFill>
                  <a:srgbClr val="000000"/>
                </a:solidFill>
                <a:latin typeface="Roboto"/>
                <a:ea typeface="Roboto"/>
              </a:rPr>
              <a:t>СПАСИБО </a:t>
            </a:r>
            <a:endParaRPr b="0" lang="ru-RU" sz="6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6000" spc="-1" strike="noStrike">
                <a:solidFill>
                  <a:srgbClr val="000000"/>
                </a:solidFill>
                <a:latin typeface="Roboto"/>
                <a:ea typeface="Roboto"/>
              </a:rPr>
              <a:t>ЗА ВНИМАНИЕ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1575360" y="5593320"/>
            <a:ext cx="3156840" cy="3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700" spc="-1" strike="noStrike">
                <a:solidFill>
                  <a:srgbClr val="000000"/>
                </a:solidFill>
                <a:latin typeface="Roboto"/>
                <a:ea typeface="Roboto"/>
              </a:rPr>
              <a:t>www.ecostandardgroup.ru</a:t>
            </a:r>
            <a:endParaRPr b="0" lang="ru-RU" sz="1700" spc="-1" strike="noStrike"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1575360" y="5085720"/>
            <a:ext cx="2497680" cy="3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700" spc="-1" strike="noStrike">
                <a:solidFill>
                  <a:srgbClr val="000000"/>
                </a:solidFill>
                <a:latin typeface="Roboto"/>
                <a:ea typeface="Roboto"/>
              </a:rPr>
              <a:t>info@ecostandard.ru</a:t>
            </a:r>
            <a:endParaRPr b="0" lang="ru-RU" sz="1700" spc="-1" strike="noStrike">
              <a:latin typeface="Arial"/>
            </a:endParaRPr>
          </a:p>
        </p:txBody>
      </p:sp>
      <p:sp>
        <p:nvSpPr>
          <p:cNvPr id="302" name="CustomShape 5"/>
          <p:cNvSpPr/>
          <p:nvPr/>
        </p:nvSpPr>
        <p:spPr>
          <a:xfrm>
            <a:off x="1575360" y="4374360"/>
            <a:ext cx="228276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Roboto"/>
                <a:ea typeface="Roboto"/>
              </a:rPr>
              <a:t>8 (800) 333-55-71</a:t>
            </a:r>
            <a:endParaRPr b="0" lang="ru-RU" sz="1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Roboto"/>
                <a:ea typeface="Roboto"/>
              </a:rPr>
              <a:t>8 (495) 229-14-92</a:t>
            </a:r>
            <a:endParaRPr b="0" lang="ru-RU" sz="1700" spc="-1" strike="noStrike">
              <a:latin typeface="Arial"/>
            </a:endParaRPr>
          </a:p>
        </p:txBody>
      </p:sp>
      <p:pic>
        <p:nvPicPr>
          <p:cNvPr id="303" name="Рисунок 24" descr=""/>
          <p:cNvPicPr/>
          <p:nvPr/>
        </p:nvPicPr>
        <p:blipFill>
          <a:blip r:embed="rId2"/>
          <a:stretch/>
        </p:blipFill>
        <p:spPr>
          <a:xfrm>
            <a:off x="1153800" y="5163480"/>
            <a:ext cx="306000" cy="235440"/>
          </a:xfrm>
          <a:prstGeom prst="rect">
            <a:avLst/>
          </a:prstGeom>
          <a:ln>
            <a:noFill/>
          </a:ln>
        </p:spPr>
      </p:pic>
      <p:pic>
        <p:nvPicPr>
          <p:cNvPr id="304" name="Рисунок 25" descr=""/>
          <p:cNvPicPr/>
          <p:nvPr/>
        </p:nvPicPr>
        <p:blipFill>
          <a:blip r:embed="rId3"/>
          <a:stretch/>
        </p:blipFill>
        <p:spPr>
          <a:xfrm>
            <a:off x="1181520" y="5618520"/>
            <a:ext cx="288360" cy="290880"/>
          </a:xfrm>
          <a:prstGeom prst="rect">
            <a:avLst/>
          </a:prstGeom>
          <a:ln>
            <a:noFill/>
          </a:ln>
        </p:spPr>
      </p:pic>
      <p:pic>
        <p:nvPicPr>
          <p:cNvPr id="305" name="Рисунок 26" descr=""/>
          <p:cNvPicPr/>
          <p:nvPr/>
        </p:nvPicPr>
        <p:blipFill>
          <a:blip r:embed="rId4"/>
          <a:stretch/>
        </p:blipFill>
        <p:spPr>
          <a:xfrm>
            <a:off x="1179360" y="4434120"/>
            <a:ext cx="255240" cy="256680"/>
          </a:xfrm>
          <a:prstGeom prst="rect">
            <a:avLst/>
          </a:prstGeom>
          <a:ln>
            <a:noFill/>
          </a:ln>
        </p:spPr>
      </p:pic>
      <p:pic>
        <p:nvPicPr>
          <p:cNvPr id="306" name="Рисунок 27" descr=""/>
          <p:cNvPicPr/>
          <p:nvPr/>
        </p:nvPicPr>
        <p:blipFill>
          <a:blip r:embed="rId5"/>
          <a:stretch/>
        </p:blipFill>
        <p:spPr>
          <a:xfrm>
            <a:off x="9766800" y="4327200"/>
            <a:ext cx="1871280" cy="1871280"/>
          </a:xfrm>
          <a:prstGeom prst="rect">
            <a:avLst/>
          </a:prstGeom>
          <a:ln>
            <a:noFill/>
          </a:ln>
        </p:spPr>
      </p:pic>
      <p:sp>
        <p:nvSpPr>
          <p:cNvPr id="307" name="CustomShape 6"/>
          <p:cNvSpPr/>
          <p:nvPr/>
        </p:nvSpPr>
        <p:spPr>
          <a:xfrm>
            <a:off x="703080" y="1747080"/>
            <a:ext cx="45036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6000" spc="-1" strike="noStrike">
                <a:solidFill>
                  <a:srgbClr val="ffffff"/>
                </a:solidFill>
                <a:latin typeface="Roboto"/>
                <a:ea typeface="Roboto"/>
              </a:rPr>
              <a:t>/</a:t>
            </a:r>
            <a:endParaRPr b="0" lang="ru-RU" sz="60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941040" y="722160"/>
            <a:ext cx="1077372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Arial"/>
              </a:rPr>
              <a:t>Виды медицинских осмотров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-5760" y="-95760"/>
            <a:ext cx="477360" cy="69534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3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830160" y="1860120"/>
            <a:ext cx="5922000" cy="392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обязательные предварительные (при поступлении на работу) медосмотры;</a:t>
            </a:r>
            <a:endParaRPr b="0" lang="ru-RU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периодические (в течение трудовой деятельности) медосмотры;</a:t>
            </a:r>
            <a:endParaRPr b="0" lang="ru-RU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предсменные, предрейсовые медосмотры (на выявление признаков воздействия вредных или опасных производственных факторов, острого профзаболевания, алкогольного, наркотического или токсического опьянения);</a:t>
            </a:r>
            <a:endParaRPr b="0" lang="ru-RU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послесменные, послерейсовые медосмотры (аналогично предрейсовым);</a:t>
            </a:r>
            <a:endParaRPr b="0" lang="ru-RU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обязательные психиатрические освидетельствования (определение пригодности к работе по состоянию психического здоровья);</a:t>
            </a:r>
            <a:endParaRPr b="0" lang="ru-RU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внеочередные медосмотры (по медицинским рекомендациям или после потери трудоспособности);</a:t>
            </a:r>
            <a:endParaRPr b="0" lang="ru-RU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химико-токсикологические исследования наличия в организме человека наркотических средств, психотропных веществ и их метаболитов.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146" name="Рисунок 17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3" descr=""/>
          <p:cNvPicPr/>
          <p:nvPr/>
        </p:nvPicPr>
        <p:blipFill>
          <a:blip r:embed="rId2"/>
          <a:stretch/>
        </p:blipFill>
        <p:spPr>
          <a:xfrm>
            <a:off x="6945480" y="2004120"/>
            <a:ext cx="4600080" cy="350496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523880" y="1122480"/>
            <a:ext cx="7880760" cy="653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35000"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Сроки проведения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611280" y="1449360"/>
            <a:ext cx="5223600" cy="4846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Согласно п.18 </a:t>
            </a:r>
            <a:r>
              <a:rPr b="1" lang="ru-RU" sz="18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Порядка 29н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, утверждённого приказом Минздрава России от 28.01.2021 N 29н, частота проведения периодических медицинских осмотров определяется типами вредных и (или) опасных производственных факторов, воздействующих на работника, или видами выполняемых работ.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Периодические осмотры проводятся не реже, чем в сроки, предусмотренные </a:t>
            </a:r>
            <a:r>
              <a:rPr b="1" lang="ru-RU" sz="18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приложением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 к Порядку. Согласно ему, периодичность проведения МО определяется конкретным вредным производственным фактором (например, при воздействии неорганических соединений азота МО проводится 1 раз в год, борной кислоты — раз в 2 года и т.д.).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Работники в возрасте до 21 года проходят периодические осмотры ежегодно.</a:t>
            </a:r>
            <a:endParaRPr b="0" lang="ru-RU" sz="18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-5760" y="-95760"/>
            <a:ext cx="477360" cy="69534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52" name="Рисунок 5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153" name="Рисунок 6" descr=""/>
          <p:cNvPicPr/>
          <p:nvPr/>
        </p:nvPicPr>
        <p:blipFill>
          <a:blip r:embed="rId2"/>
          <a:stretch/>
        </p:blipFill>
        <p:spPr>
          <a:xfrm>
            <a:off x="5834880" y="1806480"/>
            <a:ext cx="6318000" cy="41320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523880" y="1122480"/>
            <a:ext cx="8499240" cy="1106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8000"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Кто обязан проходить медицинские осмотры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611280" y="1941840"/>
            <a:ext cx="5039280" cy="4580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Медосмотры обязаны проходить работники:</a:t>
            </a:r>
            <a:endParaRPr b="0" lang="ru-RU" sz="1800" spc="-1" strike="noStrike">
              <a:latin typeface="Arial"/>
            </a:endParaRPr>
          </a:p>
          <a:p>
            <a:pPr marL="50796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Работники, занятые на работах с вредными и (или) опасными условиями труда (в том числе на подземных работах), а также на работах, связанных с движением транспорта;</a:t>
            </a:r>
            <a:endParaRPr b="0" lang="ru-RU" sz="1800" spc="-1" strike="noStrike">
              <a:latin typeface="Arial"/>
            </a:endParaRPr>
          </a:p>
          <a:p>
            <a:pPr marL="50796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организаций пищевой промышленности, общественного питания и торговли, водопроводных сооружений, медицинских организаций и детских учреждений, а также некоторых других работодателей;</a:t>
            </a:r>
            <a:endParaRPr b="0" lang="ru-RU" sz="1800" spc="-1" strike="noStrike">
              <a:latin typeface="Arial"/>
            </a:endParaRPr>
          </a:p>
          <a:p>
            <a:pPr marL="50796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выполняющие работы, предусмотренные </a:t>
            </a:r>
            <a:r>
              <a:rPr b="1" lang="ru-RU" sz="18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приложением</a:t>
            </a:r>
            <a:r>
              <a:rPr b="0" lang="ru-RU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 к Порядку.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-5760" y="-95760"/>
            <a:ext cx="477360" cy="69534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58" name="Рисунок 5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8" descr=""/>
          <p:cNvPicPr/>
          <p:nvPr/>
        </p:nvPicPr>
        <p:blipFill>
          <a:blip r:embed="rId2"/>
          <a:stretch/>
        </p:blipFill>
        <p:spPr>
          <a:xfrm>
            <a:off x="6120360" y="1785240"/>
            <a:ext cx="6071400" cy="224640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9" descr=""/>
          <p:cNvPicPr/>
          <p:nvPr/>
        </p:nvPicPr>
        <p:blipFill>
          <a:blip r:embed="rId3"/>
          <a:stretch/>
        </p:blipFill>
        <p:spPr>
          <a:xfrm>
            <a:off x="5773680" y="4216320"/>
            <a:ext cx="6115680" cy="219636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432080" y="1776960"/>
            <a:ext cx="4858920" cy="31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Arial"/>
              </a:rPr>
              <a:t>Алгоритм организации предварительных и периодических медосмотров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62" name="Рисунок 61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3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65" name="Объект 3" descr=""/>
          <p:cNvPicPr/>
          <p:nvPr/>
        </p:nvPicPr>
        <p:blipFill>
          <a:blip r:embed="rId2"/>
          <a:stretch/>
        </p:blipFill>
        <p:spPr>
          <a:xfrm>
            <a:off x="6065640" y="1074600"/>
            <a:ext cx="5113800" cy="542880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969120" y="149040"/>
            <a:ext cx="7016760" cy="15073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Работа с медицинской организацией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075320" y="1707120"/>
            <a:ext cx="4551840" cy="4821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Для проведения предварительного или периодического осмотра медицинской организацией формируется постоянно действующая врачебная комиссия под руководством врача-профпатолога, состав которой утверждается приказом (распоряжением) руководителя медицинской организации.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 Narrow"/>
                <a:ea typeface="Calibri"/>
              </a:rPr>
              <a:t>Врачебная комиссия состоит из врача-профпатолога и врачей-специалистов (прошедших повышение квалификации по специальности «профпатология» либо имеющих действующий сертификат по этой же специальности).</a:t>
            </a:r>
            <a:endParaRPr b="0" lang="ru-RU" sz="20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70" name="Рисунок 5" descr=""/>
          <p:cNvPicPr/>
          <p:nvPr/>
        </p:nvPicPr>
        <p:blipFill>
          <a:blip r:embed="rId1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171" name="Объект 3" descr=""/>
          <p:cNvPicPr/>
          <p:nvPr/>
        </p:nvPicPr>
        <p:blipFill>
          <a:blip r:embed="rId2"/>
          <a:stretch/>
        </p:blipFill>
        <p:spPr>
          <a:xfrm>
            <a:off x="6215040" y="1368360"/>
            <a:ext cx="5976360" cy="516060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992520" y="0"/>
            <a:ext cx="5603400" cy="789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Выдача направления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783360" y="937800"/>
            <a:ext cx="5046480" cy="5353560"/>
          </a:xfrm>
          <a:prstGeom prst="rect">
            <a:avLst/>
          </a:prstGeom>
          <a:solidFill>
            <a:srgbClr val="ffffff"/>
          </a:solidFill>
          <a:ln w="25560">
            <a:solidFill>
              <a:srgbClr val="70ad47"/>
            </a:solidFill>
            <a:round/>
          </a:ln>
        </p:spPr>
        <p:txBody>
          <a:bodyPr>
            <a:noAutofit/>
          </a:bodyPr>
          <a:p>
            <a:pPr marL="457200" indent="-4060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6ede00"/>
                </a:solidFill>
                <a:latin typeface="Arial Narrow"/>
                <a:ea typeface="Calibri"/>
              </a:rPr>
              <a:t>В направлении указывается:</a:t>
            </a:r>
            <a:endParaRPr b="0" lang="ru-RU" sz="16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наименование организации, электронная почта, контактный телефон;</a:t>
            </a:r>
            <a:endParaRPr b="0" lang="ru-RU" sz="14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форма собственности и вид экономической деятельности организации по ОКВЭД;</a:t>
            </a:r>
            <a:endParaRPr b="0" lang="ru-RU" sz="14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наименование медицинской организации, фактический адрес ее местонахождения и код по ОГРН, электронная почта, контактный телефон;</a:t>
            </a:r>
            <a:endParaRPr b="0" lang="ru-RU" sz="14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вид медицинского осмотра;</a:t>
            </a:r>
            <a:endParaRPr b="0" lang="ru-RU" sz="14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фамилия, имя, отчество (при наличии), дата рождения, пол работника;</a:t>
            </a:r>
            <a:endParaRPr b="0" lang="ru-RU" sz="14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наименование структурного подразделения организации (при наличии);</a:t>
            </a:r>
            <a:endParaRPr b="0" lang="ru-RU" sz="14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наименование должности (профессии) или вида работы;</a:t>
            </a:r>
            <a:endParaRPr b="0" lang="ru-RU" sz="14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вредные и (или) опасные производственные факторы, виды работ, в соответствии со списком лиц;</a:t>
            </a:r>
            <a:endParaRPr b="0" lang="ru-RU" sz="14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 Narrow"/>
                <a:ea typeface="Calibri"/>
              </a:rPr>
              <a:t>номер медицинского страхового полиса обязательного и (или) добровольного медицинского страхования.</a:t>
            </a:r>
            <a:endParaRPr b="0" lang="ru-RU" sz="1400" spc="-1" strike="noStrike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174" name="Рисунок 4" descr=""/>
          <p:cNvPicPr/>
          <p:nvPr/>
        </p:nvPicPr>
        <p:blipFill>
          <a:blip r:embed="rId1"/>
          <a:stretch/>
        </p:blipFill>
        <p:spPr>
          <a:xfrm>
            <a:off x="6111720" y="859320"/>
            <a:ext cx="4990680" cy="576828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77" name="Рисунок 7" descr="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031760" y="0"/>
            <a:ext cx="8737200" cy="157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Narrow"/>
                <a:ea typeface="Calibri"/>
              </a:rPr>
              <a:t>Формирование списков работников</a:t>
            </a:r>
            <a:br/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539280" y="1297440"/>
            <a:ext cx="5508000" cy="5204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000"/>
          </a:bodyPr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Содержание списков утверждено п.10 </a:t>
            </a:r>
            <a:r>
              <a:rPr b="1" lang="ru-RU" sz="2400" spc="-1" strike="noStrike" u="sng">
                <a:solidFill>
                  <a:srgbClr val="6ede00"/>
                </a:solidFill>
                <a:uFillTx/>
                <a:latin typeface="Arial Narrow"/>
                <a:ea typeface="Calibri"/>
              </a:rPr>
              <a:t>Порядка</a:t>
            </a:r>
            <a:r>
              <a:rPr b="0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 проведения обязательных предварительных и периодических медицинских осмотров работников.</a:t>
            </a:r>
            <a:endParaRPr b="0" lang="ru-RU" sz="24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6ede00"/>
                </a:solidFill>
                <a:latin typeface="Arial Narrow"/>
                <a:ea typeface="Calibri"/>
              </a:rPr>
              <a:t>Для списка лиц, подлежащих прохождению предварительного медосмотра при поступлении на работу (шаг 4 алгоритма):</a:t>
            </a:r>
            <a:endParaRPr b="0" lang="ru-RU" sz="24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а) наименование профессии (должности) работника согласно штатному расписанию;</a:t>
            </a:r>
            <a:endParaRPr b="0" lang="ru-RU" sz="24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Arial Narrow"/>
                <a:ea typeface="Calibri"/>
              </a:rPr>
              <a:t>б) наименования вредных производственных факторов, работ в соответствии с приложением к Порядку, а также вредных производственных факторов, установленных в результате специальной оценки условий труда.</a:t>
            </a:r>
            <a:endParaRPr b="0" lang="ru-RU" sz="2400" spc="-1" strike="noStrike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80" name="Рисунок 3" descr=""/>
          <p:cNvPicPr/>
          <p:nvPr/>
        </p:nvPicPr>
        <p:blipFill>
          <a:blip r:embed="rId1"/>
          <a:stretch/>
        </p:blipFill>
        <p:spPr>
          <a:xfrm>
            <a:off x="6047640" y="1380960"/>
            <a:ext cx="6067080" cy="4314600"/>
          </a:xfrm>
          <a:prstGeom prst="rect">
            <a:avLst/>
          </a:prstGeom>
          <a:ln>
            <a:noFill/>
          </a:ln>
        </p:spPr>
      </p:pic>
      <p:sp>
        <p:nvSpPr>
          <p:cNvPr id="181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 Narrow"/>
              </a:rPr>
              <a:t>www.ecostandardgroup.ru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83" name="Рисунок 6" descr="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Application>LibreOffice/6.4.7.2$Linux_X86_64 LibreOffice_project/1d567a10f475d8e2728d478ea468074241c77503</Application>
  <Words>2735</Words>
  <Paragraphs>192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2019-02-11T10:12:57Z</dcterms:created>
  <dc:creator>Горбунов Максим</dc:creator>
  <dc:description/>
  <dc:language>ru-RU</dc:language>
  <cp:lastModifiedBy>Microsoft Office User</cp:lastModifiedBy>
  <cp:lastPrinted>2022-10-14T14:27:50Z</cp:lastPrinted>
  <dcterms:modified xsi:type="dcterms:W3CDTF">2023-11-08T07:59:31Z</dcterms:modified>
  <cp:revision>93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29</vt:i4>
  </property>
</Properties>
</file>