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1.xml" ContentType="application/vnd.openxmlformats-officedocument.themeOverride+xml"/>
  <Override PartName="/ppt/charts/chart4.xml" ContentType="application/vnd.openxmlformats-officedocument.drawingml.chart+xml"/>
  <Override PartName="/ppt/theme/themeOverride2.xml" ContentType="application/vnd.openxmlformats-officedocument.themeOverride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4" r:id="rId4"/>
    <p:sldId id="259" r:id="rId5"/>
    <p:sldId id="265" r:id="rId6"/>
    <p:sldId id="261" r:id="rId7"/>
    <p:sldId id="266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9" d="100"/>
          <a:sy n="79" d="100"/>
        </p:scale>
        <p:origin x="108" y="3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nna\Desktop\&#1056;&#1072;&#1073;&#1086;&#1095;&#1103;&#1103;%20&#1089;&#1088;&#1077;&#1076;&#1072;\&#1041;&#1102;&#1076;&#1078;&#1077;&#1090;%20&#1076;&#1083;&#1103;%20&#1075;&#1088;&#1072;&#1078;&#1076;&#1072;&#1085;\&#1041;&#1102;&#1076;&#1078;&#1077;&#1090;%20&#1076;&#1083;&#1103;%20&#1075;&#1088;&#1072;&#1078;&#1076;&#1072;&#1085;%202020\&#1056;&#1072;&#1073;&#1086;&#1095;&#1080;&#1081;%20&#1076;&#1086;&#1082;&#1091;&#1084;&#1077;&#1085;&#1090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nna\Desktop\&#1056;&#1072;&#1073;&#1086;&#1095;&#1103;&#1103;%20&#1089;&#1088;&#1077;&#1076;&#1072;\&#1041;&#1102;&#1076;&#1078;&#1077;&#1090;%20&#1076;&#1083;&#1103;%20&#1075;&#1088;&#1072;&#1078;&#1076;&#1072;&#1085;\&#1041;&#1102;&#1076;&#1078;&#1077;&#1090;%20&#1076;&#1083;&#1103;%20&#1075;&#1088;&#1072;&#1078;&#1076;&#1072;&#1085;%202020\&#1056;&#1072;&#1073;&#1086;&#1095;&#1080;&#1081;%20&#1076;&#1086;&#1082;&#1091;&#1084;&#1077;&#1085;&#1090;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file:///C:\Users\Anna\Desktop\&#1056;&#1072;&#1073;&#1086;&#1095;&#1103;&#1103;%20&#1089;&#1088;&#1077;&#1076;&#1072;\&#1041;&#1102;&#1076;&#1078;&#1077;&#1090;%20&#1076;&#1083;&#1103;%20&#1075;&#1088;&#1072;&#1078;&#1076;&#1072;&#1085;\&#1041;&#1102;&#1076;&#1078;&#1077;&#1090;%20&#1076;&#1083;&#1103;%20&#1075;&#1088;&#1072;&#1078;&#1076;&#1072;&#1085;%202021\&#1056;&#1072;&#1073;&#1086;&#1095;&#1080;&#1081;%20&#1076;&#1086;&#1082;&#1091;&#1084;&#1077;&#1085;&#1090;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nna\Desktop\&#1056;&#1072;&#1073;&#1086;&#1095;&#1103;&#1103;%20&#1089;&#1088;&#1077;&#1076;&#1072;\&#1041;&#1102;&#1076;&#1078;&#1077;&#1090;%20&#1076;&#1083;&#1103;%20&#1075;&#1088;&#1072;&#1078;&#1076;&#1072;&#1085;\&#1041;&#1102;&#1076;&#1078;&#1077;&#1090;%20&#1076;&#1083;&#1103;%20&#1075;&#1088;&#1072;&#1078;&#1076;&#1072;&#1085;%202020\&#1056;&#1072;&#1073;&#1086;&#1095;&#1080;&#1081;%20&#1076;&#1086;&#1082;&#1091;&#1084;&#1077;&#1085;&#1090;.xlsx" TargetMode="External"/><Relationship Id="rId1" Type="http://schemas.openxmlformats.org/officeDocument/2006/relationships/themeOverride" Target="../theme/themeOverride2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oleObject" Target="file:///C:\Users\Anna\Desktop\&#1056;&#1072;&#1073;&#1086;&#1095;&#1103;&#1103;%20&#1089;&#1088;&#1077;&#1076;&#1072;\&#1041;&#1102;&#1076;&#1078;&#1077;&#1090;%20&#1076;&#1083;&#1103;%20&#1075;&#1088;&#1072;&#1078;&#1076;&#1072;&#1085;\&#1041;&#1102;&#1076;&#1078;&#1077;&#1090;%20&#1076;&#1083;&#1103;%20&#1075;&#1088;&#1072;&#1078;&#1076;&#1072;&#1085;%202021\&#1056;&#1072;&#1073;&#1086;&#1095;&#1080;&#1081;%20&#1076;&#1086;&#1082;&#1091;&#1084;&#1077;&#1085;&#1090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Налоговые неналоговые доходы, тыс. руб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6.7742500495402591E-2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52032523445434575"/>
          <c:y val="0"/>
          <c:w val="0.52772344023354878"/>
          <c:h val="0.96215570207270085"/>
        </c:manualLayout>
      </c:layout>
      <c:bar3DChart>
        <c:barDir val="bar"/>
        <c:grouping val="percentStacked"/>
        <c:varyColors val="0"/>
        <c:ser>
          <c:idx val="0"/>
          <c:order val="0"/>
          <c:tx>
            <c:strRef>
              <c:f>'доходы на 3 года'!$C$2</c:f>
              <c:strCache>
                <c:ptCount val="1"/>
                <c:pt idx="0">
                  <c:v>2021 год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67000"/>
                    <a:satMod val="105000"/>
                    <a:lumMod val="110000"/>
                  </a:schemeClr>
                </a:gs>
                <a:gs pos="50000">
                  <a:schemeClr val="accent2">
                    <a:tint val="73000"/>
                    <a:satMod val="103000"/>
                    <a:lumMod val="105000"/>
                  </a:schemeClr>
                </a:gs>
                <a:gs pos="100000">
                  <a:schemeClr val="accent2">
                    <a:tint val="81000"/>
                    <a:satMod val="109000"/>
                    <a:lumMod val="10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2">
                  <a:shade val="95000"/>
                </a:schemeClr>
              </a:solidFill>
              <a:round/>
            </a:ln>
            <a:effectLst/>
            <a:sp3d contourW="9525">
              <a:contourClr>
                <a:schemeClr val="accent2">
                  <a:shade val="95000"/>
                </a:scheme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'доходы на 3 года'!$B$3:$B$12</c:f>
              <c:strCache>
                <c:ptCount val="10"/>
                <c:pt idx="0">
                  <c:v>НАЛОГИ НА ПРИБЫЛЬ, ДОХОДЫ ФИЗИЧЕСКИХ ЛИЦ</c:v>
                </c:pt>
                <c:pt idx="1">
                  <c:v>НАЛОГИ НА ТОВАРЫ (РАБОТЫ, УСЛУГИ), РЕАЛИЗУЕМЫЕ НА ТЕРРИТОРИИ РОССИЙСКОЙ ФЕДЕРАЦИИ</c:v>
                </c:pt>
                <c:pt idx="2">
                  <c:v>НАЛОГИ НА СОВОКУПНЫЙ ДОХОД</c:v>
                </c:pt>
                <c:pt idx="3">
                  <c:v>НАЛОГИ НА ИМУЩЕСТВО</c:v>
                </c:pt>
                <c:pt idx="4">
                  <c:v>ГОСУДАРСТВЕННАЯ ПОШЛИНА</c:v>
                </c:pt>
                <c:pt idx="5">
                  <c:v>ДОХОДЫ ОТ ИСПОЛЬЗОВАНИЯ ИМУЩЕСТВА, НАХОДЯЩЕГОСЯ В ГОСУДАРСТВЕННОЙ И МУНИЦИПАЛЬНОЙ СОБСТВЕННОСТИ</c:v>
                </c:pt>
                <c:pt idx="6">
                  <c:v>ПЛАТЕЖИ ПРИ ПОЛЬЗОВАНИИ ПРИРОДНЫМИ РЕСУРСАМИ </c:v>
                </c:pt>
                <c:pt idx="7">
                  <c:v>ДОХОДЫ ОТ ОКАЗАНИЯ ПЛАТНЫХ УСЛУГ И КОМПЕНСАЦИИ ЗАТРАТ ГОСУДАРСТВА</c:v>
                </c:pt>
                <c:pt idx="8">
                  <c:v>ДОХОДЫ ОТ ПРОДАЖИ МАТЕРИАЛЬНЫХ И НЕМАТЕРИАЛЬНЫХ АКТИВОВ</c:v>
                </c:pt>
                <c:pt idx="9">
                  <c:v>ШТРАФЫ, САНКЦИИ, ВОЗМЕЩЕНИЕ УЩЕРБА</c:v>
                </c:pt>
              </c:strCache>
            </c:strRef>
          </c:cat>
          <c:val>
            <c:numRef>
              <c:f>'доходы на 3 года'!$C$3:$C$12</c:f>
              <c:numCache>
                <c:formatCode>#,##0.00</c:formatCode>
                <c:ptCount val="10"/>
                <c:pt idx="0">
                  <c:v>237929</c:v>
                </c:pt>
                <c:pt idx="1">
                  <c:v>19310.09</c:v>
                </c:pt>
                <c:pt idx="2">
                  <c:v>2187.96</c:v>
                </c:pt>
                <c:pt idx="3">
                  <c:v>11381</c:v>
                </c:pt>
                <c:pt idx="4">
                  <c:v>878.2</c:v>
                </c:pt>
                <c:pt idx="5">
                  <c:v>9291.67</c:v>
                </c:pt>
                <c:pt idx="6">
                  <c:v>840</c:v>
                </c:pt>
                <c:pt idx="7">
                  <c:v>9836.2800000000007</c:v>
                </c:pt>
                <c:pt idx="8">
                  <c:v>955</c:v>
                </c:pt>
                <c:pt idx="9">
                  <c:v>230</c:v>
                </c:pt>
              </c:numCache>
            </c:numRef>
          </c:val>
        </c:ser>
        <c:ser>
          <c:idx val="1"/>
          <c:order val="1"/>
          <c:tx>
            <c:strRef>
              <c:f>'доходы на 3 года'!$D$2</c:f>
              <c:strCache>
                <c:ptCount val="1"/>
                <c:pt idx="0">
                  <c:v>2022 год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67000"/>
                    <a:satMod val="105000"/>
                    <a:lumMod val="110000"/>
                  </a:schemeClr>
                </a:gs>
                <a:gs pos="50000">
                  <a:schemeClr val="accent4">
                    <a:tint val="73000"/>
                    <a:satMod val="103000"/>
                    <a:lumMod val="105000"/>
                  </a:schemeClr>
                </a:gs>
                <a:gs pos="100000">
                  <a:schemeClr val="accent4">
                    <a:tint val="81000"/>
                    <a:satMod val="109000"/>
                    <a:lumMod val="10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4">
                  <a:shade val="95000"/>
                </a:schemeClr>
              </a:solidFill>
              <a:round/>
            </a:ln>
            <a:effectLst/>
            <a:sp3d contourW="9525">
              <a:contourClr>
                <a:schemeClr val="accent4">
                  <a:shade val="95000"/>
                </a:scheme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'доходы на 3 года'!$B$3:$B$12</c:f>
              <c:strCache>
                <c:ptCount val="10"/>
                <c:pt idx="0">
                  <c:v>НАЛОГИ НА ПРИБЫЛЬ, ДОХОДЫ ФИЗИЧЕСКИХ ЛИЦ</c:v>
                </c:pt>
                <c:pt idx="1">
                  <c:v>НАЛОГИ НА ТОВАРЫ (РАБОТЫ, УСЛУГИ), РЕАЛИЗУЕМЫЕ НА ТЕРРИТОРИИ РОССИЙСКОЙ ФЕДЕРАЦИИ</c:v>
                </c:pt>
                <c:pt idx="2">
                  <c:v>НАЛОГИ НА СОВОКУПНЫЙ ДОХОД</c:v>
                </c:pt>
                <c:pt idx="3">
                  <c:v>НАЛОГИ НА ИМУЩЕСТВО</c:v>
                </c:pt>
                <c:pt idx="4">
                  <c:v>ГОСУДАРСТВЕННАЯ ПОШЛИНА</c:v>
                </c:pt>
                <c:pt idx="5">
                  <c:v>ДОХОДЫ ОТ ИСПОЛЬЗОВАНИЯ ИМУЩЕСТВА, НАХОДЯЩЕГОСЯ В ГОСУДАРСТВЕННОЙ И МУНИЦИПАЛЬНОЙ СОБСТВЕННОСТИ</c:v>
                </c:pt>
                <c:pt idx="6">
                  <c:v>ПЛАТЕЖИ ПРИ ПОЛЬЗОВАНИИ ПРИРОДНЫМИ РЕСУРСАМИ </c:v>
                </c:pt>
                <c:pt idx="7">
                  <c:v>ДОХОДЫ ОТ ОКАЗАНИЯ ПЛАТНЫХ УСЛУГ И КОМПЕНСАЦИИ ЗАТРАТ ГОСУДАРСТВА</c:v>
                </c:pt>
                <c:pt idx="8">
                  <c:v>ДОХОДЫ ОТ ПРОДАЖИ МАТЕРИАЛЬНЫХ И НЕМАТЕРИАЛЬНЫХ АКТИВОВ</c:v>
                </c:pt>
                <c:pt idx="9">
                  <c:v>ШТРАФЫ, САНКЦИИ, ВОЗМЕЩЕНИЕ УЩЕРБА</c:v>
                </c:pt>
              </c:strCache>
            </c:strRef>
          </c:cat>
          <c:val>
            <c:numRef>
              <c:f>'доходы на 3 года'!$D$3:$D$12</c:f>
              <c:numCache>
                <c:formatCode>#,##0.00</c:formatCode>
                <c:ptCount val="10"/>
                <c:pt idx="0">
                  <c:v>217713</c:v>
                </c:pt>
                <c:pt idx="1">
                  <c:v>21317.17</c:v>
                </c:pt>
                <c:pt idx="2">
                  <c:v>394.96</c:v>
                </c:pt>
                <c:pt idx="3">
                  <c:v>11591</c:v>
                </c:pt>
                <c:pt idx="4">
                  <c:v>878.2</c:v>
                </c:pt>
                <c:pt idx="5">
                  <c:v>8340.67</c:v>
                </c:pt>
                <c:pt idx="6">
                  <c:v>840</c:v>
                </c:pt>
                <c:pt idx="7">
                  <c:v>9837.7800000000007</c:v>
                </c:pt>
                <c:pt idx="8">
                  <c:v>970</c:v>
                </c:pt>
                <c:pt idx="9">
                  <c:v>230</c:v>
                </c:pt>
              </c:numCache>
            </c:numRef>
          </c:val>
        </c:ser>
        <c:ser>
          <c:idx val="2"/>
          <c:order val="2"/>
          <c:tx>
            <c:strRef>
              <c:f>'доходы на 3 года'!$E$2</c:f>
              <c:strCache>
                <c:ptCount val="1"/>
                <c:pt idx="0">
                  <c:v>2023 год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67000"/>
                    <a:satMod val="105000"/>
                    <a:lumMod val="110000"/>
                  </a:schemeClr>
                </a:gs>
                <a:gs pos="50000">
                  <a:schemeClr val="accent6">
                    <a:tint val="73000"/>
                    <a:satMod val="103000"/>
                    <a:lumMod val="105000"/>
                  </a:schemeClr>
                </a:gs>
                <a:gs pos="100000">
                  <a:schemeClr val="accent6">
                    <a:tint val="81000"/>
                    <a:satMod val="109000"/>
                    <a:lumMod val="10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6">
                  <a:shade val="95000"/>
                </a:schemeClr>
              </a:solidFill>
              <a:round/>
            </a:ln>
            <a:effectLst/>
            <a:sp3d contourW="9525">
              <a:contourClr>
                <a:schemeClr val="accent6">
                  <a:shade val="95000"/>
                </a:scheme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'доходы на 3 года'!$B$3:$B$12</c:f>
              <c:strCache>
                <c:ptCount val="10"/>
                <c:pt idx="0">
                  <c:v>НАЛОГИ НА ПРИБЫЛЬ, ДОХОДЫ ФИЗИЧЕСКИХ ЛИЦ</c:v>
                </c:pt>
                <c:pt idx="1">
                  <c:v>НАЛОГИ НА ТОВАРЫ (РАБОТЫ, УСЛУГИ), РЕАЛИЗУЕМЫЕ НА ТЕРРИТОРИИ РОССИЙСКОЙ ФЕДЕРАЦИИ</c:v>
                </c:pt>
                <c:pt idx="2">
                  <c:v>НАЛОГИ НА СОВОКУПНЫЙ ДОХОД</c:v>
                </c:pt>
                <c:pt idx="3">
                  <c:v>НАЛОГИ НА ИМУЩЕСТВО</c:v>
                </c:pt>
                <c:pt idx="4">
                  <c:v>ГОСУДАРСТВЕННАЯ ПОШЛИНА</c:v>
                </c:pt>
                <c:pt idx="5">
                  <c:v>ДОХОДЫ ОТ ИСПОЛЬЗОВАНИЯ ИМУЩЕСТВА, НАХОДЯЩЕГОСЯ В ГОСУДАРСТВЕННОЙ И МУНИЦИПАЛЬНОЙ СОБСТВЕННОСТИ</c:v>
                </c:pt>
                <c:pt idx="6">
                  <c:v>ПЛАТЕЖИ ПРИ ПОЛЬЗОВАНИИ ПРИРОДНЫМИ РЕСУРСАМИ </c:v>
                </c:pt>
                <c:pt idx="7">
                  <c:v>ДОХОДЫ ОТ ОКАЗАНИЯ ПЛАТНЫХ УСЛУГ И КОМПЕНСАЦИИ ЗАТРАТ ГОСУДАРСТВА</c:v>
                </c:pt>
                <c:pt idx="8">
                  <c:v>ДОХОДЫ ОТ ПРОДАЖИ МАТЕРИАЛЬНЫХ И НЕМАТЕРИАЛЬНЫХ АКТИВОВ</c:v>
                </c:pt>
                <c:pt idx="9">
                  <c:v>ШТРАФЫ, САНКЦИИ, ВОЗМЕЩЕНИЕ УЩЕРБА</c:v>
                </c:pt>
              </c:strCache>
            </c:strRef>
          </c:cat>
          <c:val>
            <c:numRef>
              <c:f>'доходы на 3 года'!$E$3:$E$12</c:f>
              <c:numCache>
                <c:formatCode>#,##0.00</c:formatCode>
                <c:ptCount val="10"/>
                <c:pt idx="0">
                  <c:v>223373</c:v>
                </c:pt>
                <c:pt idx="1">
                  <c:v>21317.17</c:v>
                </c:pt>
                <c:pt idx="2">
                  <c:v>1676.96</c:v>
                </c:pt>
                <c:pt idx="3">
                  <c:v>11591</c:v>
                </c:pt>
                <c:pt idx="4">
                  <c:v>877.2</c:v>
                </c:pt>
                <c:pt idx="5">
                  <c:v>8106.97</c:v>
                </c:pt>
                <c:pt idx="6">
                  <c:v>840</c:v>
                </c:pt>
                <c:pt idx="7">
                  <c:v>9837.7800000000007</c:v>
                </c:pt>
                <c:pt idx="8">
                  <c:v>980</c:v>
                </c:pt>
                <c:pt idx="9">
                  <c:v>227.5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61750880"/>
        <c:axId val="163633616"/>
        <c:axId val="0"/>
      </c:bar3DChart>
      <c:catAx>
        <c:axId val="1617508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63633616"/>
        <c:crosses val="autoZero"/>
        <c:auto val="0"/>
        <c:lblAlgn val="ctr"/>
        <c:lblOffset val="100"/>
        <c:noMultiLvlLbl val="0"/>
      </c:catAx>
      <c:valAx>
        <c:axId val="163633616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617508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Безвозмездные поступления, тыс. руб.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15678220715466423"/>
          <c:y val="2.4980777586695591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10"/>
      <c:rotY val="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percentStacked"/>
        <c:varyColors val="0"/>
        <c:ser>
          <c:idx val="0"/>
          <c:order val="0"/>
          <c:tx>
            <c:strRef>
              <c:f>'доходы на 3 года'!$C$14</c:f>
              <c:strCache>
                <c:ptCount val="1"/>
                <c:pt idx="0">
                  <c:v>2021 год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67000"/>
                    <a:satMod val="105000"/>
                    <a:lumMod val="110000"/>
                  </a:schemeClr>
                </a:gs>
                <a:gs pos="50000">
                  <a:schemeClr val="accent2">
                    <a:tint val="73000"/>
                    <a:satMod val="103000"/>
                    <a:lumMod val="105000"/>
                  </a:schemeClr>
                </a:gs>
                <a:gs pos="100000">
                  <a:schemeClr val="accent2">
                    <a:tint val="81000"/>
                    <a:satMod val="109000"/>
                    <a:lumMod val="10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2">
                  <a:shade val="95000"/>
                </a:schemeClr>
              </a:solidFill>
              <a:round/>
            </a:ln>
            <a:effectLst/>
            <a:sp3d contourW="9525">
              <a:contourClr>
                <a:schemeClr val="accent2">
                  <a:shade val="95000"/>
                </a:schemeClr>
              </a:contourClr>
            </a:sp3d>
          </c:spPr>
          <c:invertIfNegative val="0"/>
          <c:cat>
            <c:strRef>
              <c:f>'доходы на 3 года'!$B$15:$B$18</c:f>
              <c:strCache>
                <c:ptCount val="4"/>
                <c:pt idx="0">
                  <c:v>Безвозмездные поступления от других бюджетов бюджетной системы Российской Федерации</c:v>
                </c:pt>
                <c:pt idx="1">
                  <c:v>Дотации бюджетам на поддержку мер по обеспечению сбалансированности бюджетов</c:v>
                </c:pt>
                <c:pt idx="2">
                  <c:v>Субсидии бюджетам субъектов Российской Федерации и муниципальных образований (межбюджетные субсидии)</c:v>
                </c:pt>
                <c:pt idx="3">
                  <c:v>Субвенции бюджетам субъектов Российской Федерации и муниципальных образований</c:v>
                </c:pt>
              </c:strCache>
            </c:strRef>
          </c:cat>
          <c:val>
            <c:numRef>
              <c:f>'доходы на 3 года'!$C$15:$C$18</c:f>
              <c:numCache>
                <c:formatCode>#,##0.00</c:formatCode>
                <c:ptCount val="4"/>
                <c:pt idx="0">
                  <c:v>454965.54</c:v>
                </c:pt>
                <c:pt idx="1">
                  <c:v>0</c:v>
                </c:pt>
                <c:pt idx="2">
                  <c:v>217143.46</c:v>
                </c:pt>
                <c:pt idx="3">
                  <c:v>223220.48000000001</c:v>
                </c:pt>
              </c:numCache>
            </c:numRef>
          </c:val>
        </c:ser>
        <c:ser>
          <c:idx val="1"/>
          <c:order val="1"/>
          <c:tx>
            <c:strRef>
              <c:f>'доходы на 3 года'!$D$14</c:f>
              <c:strCache>
                <c:ptCount val="1"/>
                <c:pt idx="0">
                  <c:v>2022 год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67000"/>
                    <a:satMod val="105000"/>
                    <a:lumMod val="110000"/>
                  </a:schemeClr>
                </a:gs>
                <a:gs pos="50000">
                  <a:schemeClr val="accent4">
                    <a:tint val="73000"/>
                    <a:satMod val="103000"/>
                    <a:lumMod val="105000"/>
                  </a:schemeClr>
                </a:gs>
                <a:gs pos="100000">
                  <a:schemeClr val="accent4">
                    <a:tint val="81000"/>
                    <a:satMod val="109000"/>
                    <a:lumMod val="10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4">
                  <a:shade val="95000"/>
                </a:schemeClr>
              </a:solidFill>
              <a:round/>
            </a:ln>
            <a:effectLst/>
            <a:sp3d contourW="9525">
              <a:contourClr>
                <a:schemeClr val="accent4">
                  <a:shade val="95000"/>
                </a:schemeClr>
              </a:contourClr>
            </a:sp3d>
          </c:spPr>
          <c:invertIfNegative val="0"/>
          <c:cat>
            <c:strRef>
              <c:f>'доходы на 3 года'!$B$15:$B$18</c:f>
              <c:strCache>
                <c:ptCount val="4"/>
                <c:pt idx="0">
                  <c:v>Безвозмездные поступления от других бюджетов бюджетной системы Российской Федерации</c:v>
                </c:pt>
                <c:pt idx="1">
                  <c:v>Дотации бюджетам на поддержку мер по обеспечению сбалансированности бюджетов</c:v>
                </c:pt>
                <c:pt idx="2">
                  <c:v>Субсидии бюджетам субъектов Российской Федерации и муниципальных образований (межбюджетные субсидии)</c:v>
                </c:pt>
                <c:pt idx="3">
                  <c:v>Субвенции бюджетам субъектов Российской Федерации и муниципальных образований</c:v>
                </c:pt>
              </c:strCache>
            </c:strRef>
          </c:cat>
          <c:val>
            <c:numRef>
              <c:f>'доходы на 3 года'!$D$15:$D$18</c:f>
              <c:numCache>
                <c:formatCode>#,##0.00</c:formatCode>
                <c:ptCount val="4"/>
                <c:pt idx="0">
                  <c:v>257886.88</c:v>
                </c:pt>
                <c:pt idx="1">
                  <c:v>0</c:v>
                </c:pt>
                <c:pt idx="2">
                  <c:v>13084.64</c:v>
                </c:pt>
                <c:pt idx="3">
                  <c:v>230200.65</c:v>
                </c:pt>
              </c:numCache>
            </c:numRef>
          </c:val>
        </c:ser>
        <c:ser>
          <c:idx val="2"/>
          <c:order val="2"/>
          <c:tx>
            <c:strRef>
              <c:f>'доходы на 3 года'!$E$14</c:f>
              <c:strCache>
                <c:ptCount val="1"/>
                <c:pt idx="0">
                  <c:v>2023 год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67000"/>
                    <a:satMod val="105000"/>
                    <a:lumMod val="110000"/>
                  </a:schemeClr>
                </a:gs>
                <a:gs pos="50000">
                  <a:schemeClr val="accent6">
                    <a:tint val="73000"/>
                    <a:satMod val="103000"/>
                    <a:lumMod val="105000"/>
                  </a:schemeClr>
                </a:gs>
                <a:gs pos="100000">
                  <a:schemeClr val="accent6">
                    <a:tint val="81000"/>
                    <a:satMod val="109000"/>
                    <a:lumMod val="10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6">
                  <a:shade val="95000"/>
                </a:schemeClr>
              </a:solidFill>
              <a:round/>
            </a:ln>
            <a:effectLst/>
            <a:sp3d contourW="9525">
              <a:contourClr>
                <a:schemeClr val="accent6">
                  <a:shade val="95000"/>
                </a:schemeClr>
              </a:contourClr>
            </a:sp3d>
          </c:spPr>
          <c:invertIfNegative val="0"/>
          <c:cat>
            <c:strRef>
              <c:f>'доходы на 3 года'!$B$15:$B$18</c:f>
              <c:strCache>
                <c:ptCount val="4"/>
                <c:pt idx="0">
                  <c:v>Безвозмездные поступления от других бюджетов бюджетной системы Российской Федерации</c:v>
                </c:pt>
                <c:pt idx="1">
                  <c:v>Дотации бюджетам на поддержку мер по обеспечению сбалансированности бюджетов</c:v>
                </c:pt>
                <c:pt idx="2">
                  <c:v>Субсидии бюджетам субъектов Российской Федерации и муниципальных образований (межбюджетные субсидии)</c:v>
                </c:pt>
                <c:pt idx="3">
                  <c:v>Субвенции бюджетам субъектов Российской Федерации и муниципальных образований</c:v>
                </c:pt>
              </c:strCache>
            </c:strRef>
          </c:cat>
          <c:val>
            <c:numRef>
              <c:f>'доходы на 3 года'!$E$15:$E$18</c:f>
              <c:numCache>
                <c:formatCode>#,##0.00</c:formatCode>
                <c:ptCount val="4"/>
                <c:pt idx="0">
                  <c:v>269175.87</c:v>
                </c:pt>
                <c:pt idx="1">
                  <c:v>0</c:v>
                </c:pt>
                <c:pt idx="2">
                  <c:v>13694.97</c:v>
                </c:pt>
                <c:pt idx="3">
                  <c:v>240879.3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5"/>
        <c:gapDepth val="95"/>
        <c:shape val="box"/>
        <c:axId val="163634400"/>
        <c:axId val="163634792"/>
        <c:axId val="0"/>
      </c:bar3DChart>
      <c:catAx>
        <c:axId val="1636344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63634792"/>
        <c:crosses val="autoZero"/>
        <c:auto val="1"/>
        <c:lblAlgn val="ctr"/>
        <c:lblOffset val="100"/>
        <c:noMultiLvlLbl val="0"/>
      </c:catAx>
      <c:valAx>
        <c:axId val="163634792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63634400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tx1">
                <a:lumMod val="15000"/>
                <a:lumOff val="8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расходов  Тернейского муниципального округа на 2021 год и плановый период 2022 и 2023 годов.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1.0383270788135851E-3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44709248980707178"/>
          <c:y val="6.88438162535598E-2"/>
          <c:w val="0.55290751019292816"/>
          <c:h val="0.59103754590750091"/>
        </c:manualLayout>
      </c:layout>
      <c:bar3DChart>
        <c:barDir val="bar"/>
        <c:grouping val="percentStacked"/>
        <c:varyColors val="0"/>
        <c:ser>
          <c:idx val="0"/>
          <c:order val="0"/>
          <c:tx>
            <c:strRef>
              <c:f>Лист3!$D$2</c:f>
              <c:strCache>
                <c:ptCount val="1"/>
                <c:pt idx="0">
                  <c:v>2021 год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Лист3!$B$3:$C$13</c:f>
              <c:strCache>
                <c:ptCount val="11"/>
                <c:pt idx="0">
                  <c:v>Общегосударственные вопросы; </c:v>
                </c:pt>
                <c:pt idx="1">
                  <c:v>Национальная оборона;</c:v>
                </c:pt>
                <c:pt idx="2">
                  <c:v>Национальная безопастность и правоохранительная деятельность; </c:v>
                </c:pt>
                <c:pt idx="3">
                  <c:v>Национальная экономика; </c:v>
                </c:pt>
                <c:pt idx="4">
                  <c:v>Коммунальное хозяйство; </c:v>
                </c:pt>
                <c:pt idx="5">
                  <c:v>Образование; </c:v>
                </c:pt>
                <c:pt idx="6">
                  <c:v>Культура и кинематография; </c:v>
                </c:pt>
                <c:pt idx="7">
                  <c:v>Социальная политика; </c:v>
                </c:pt>
                <c:pt idx="8">
                  <c:v>Физическая культура и спорт; </c:v>
                </c:pt>
                <c:pt idx="9">
                  <c:v>Средства массовой информации;</c:v>
                </c:pt>
                <c:pt idx="10">
                  <c:v>Обслуживание государственного и муниципального долга;</c:v>
                </c:pt>
              </c:strCache>
            </c:strRef>
          </c:cat>
          <c:val>
            <c:numRef>
              <c:f>Лист3!$D$3:$D$13</c:f>
              <c:numCache>
                <c:formatCode>#,##0.00</c:formatCode>
                <c:ptCount val="11"/>
                <c:pt idx="0">
                  <c:v>115578.39413</c:v>
                </c:pt>
                <c:pt idx="1">
                  <c:v>800.59799999999996</c:v>
                </c:pt>
                <c:pt idx="2">
                  <c:v>1000</c:v>
                </c:pt>
                <c:pt idx="3">
                  <c:v>29477.509730000002</c:v>
                </c:pt>
                <c:pt idx="4">
                  <c:v>10755.719499999999</c:v>
                </c:pt>
                <c:pt idx="5">
                  <c:v>529047.98488</c:v>
                </c:pt>
                <c:pt idx="6">
                  <c:v>22795.40754</c:v>
                </c:pt>
                <c:pt idx="7">
                  <c:v>42232.975789999997</c:v>
                </c:pt>
                <c:pt idx="8">
                  <c:v>3402.6016500000001</c:v>
                </c:pt>
                <c:pt idx="9">
                  <c:v>1000</c:v>
                </c:pt>
                <c:pt idx="10">
                  <c:v>25</c:v>
                </c:pt>
              </c:numCache>
            </c:numRef>
          </c:val>
        </c:ser>
        <c:ser>
          <c:idx val="1"/>
          <c:order val="1"/>
          <c:tx>
            <c:strRef>
              <c:f>Лист3!$E$2</c:f>
              <c:strCache>
                <c:ptCount val="1"/>
                <c:pt idx="0">
                  <c:v>2022 год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Лист3!$B$3:$C$13</c:f>
              <c:strCache>
                <c:ptCount val="11"/>
                <c:pt idx="0">
                  <c:v>Общегосударственные вопросы; </c:v>
                </c:pt>
                <c:pt idx="1">
                  <c:v>Национальная оборона;</c:v>
                </c:pt>
                <c:pt idx="2">
                  <c:v>Национальная безопастность и правоохранительная деятельность; </c:v>
                </c:pt>
                <c:pt idx="3">
                  <c:v>Национальная экономика; </c:v>
                </c:pt>
                <c:pt idx="4">
                  <c:v>Коммунальное хозяйство; </c:v>
                </c:pt>
                <c:pt idx="5">
                  <c:v>Образование; </c:v>
                </c:pt>
                <c:pt idx="6">
                  <c:v>Культура и кинематография; </c:v>
                </c:pt>
                <c:pt idx="7">
                  <c:v>Социальная политика; </c:v>
                </c:pt>
                <c:pt idx="8">
                  <c:v>Физическая культура и спорт; </c:v>
                </c:pt>
                <c:pt idx="9">
                  <c:v>Средства массовой информации;</c:v>
                </c:pt>
                <c:pt idx="10">
                  <c:v>Обслуживание государственного и муниципального долга;</c:v>
                </c:pt>
              </c:strCache>
            </c:strRef>
          </c:cat>
          <c:val>
            <c:numRef>
              <c:f>Лист3!$E$3:$E$13</c:f>
              <c:numCache>
                <c:formatCode>#,##0.00</c:formatCode>
                <c:ptCount val="11"/>
                <c:pt idx="0">
                  <c:v>109216.03446</c:v>
                </c:pt>
                <c:pt idx="1">
                  <c:v>808.90800000000002</c:v>
                </c:pt>
                <c:pt idx="2">
                  <c:v>0</c:v>
                </c:pt>
                <c:pt idx="3">
                  <c:v>21484.58973</c:v>
                </c:pt>
                <c:pt idx="4">
                  <c:v>6712.2718400000003</c:v>
                </c:pt>
                <c:pt idx="5">
                  <c:v>330338.54905999999</c:v>
                </c:pt>
                <c:pt idx="6">
                  <c:v>18357.412619999999</c:v>
                </c:pt>
                <c:pt idx="7">
                  <c:v>41049.018940000002</c:v>
                </c:pt>
                <c:pt idx="8">
                  <c:v>112.3</c:v>
                </c:pt>
                <c:pt idx="9">
                  <c:v>942.577</c:v>
                </c:pt>
                <c:pt idx="10">
                  <c:v>25</c:v>
                </c:pt>
              </c:numCache>
            </c:numRef>
          </c:val>
        </c:ser>
        <c:ser>
          <c:idx val="2"/>
          <c:order val="2"/>
          <c:tx>
            <c:strRef>
              <c:f>Лист3!$F$2</c:f>
              <c:strCache>
                <c:ptCount val="1"/>
                <c:pt idx="0">
                  <c:v>2023 год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strRef>
              <c:f>Лист3!$B$3:$C$13</c:f>
              <c:strCache>
                <c:ptCount val="11"/>
                <c:pt idx="0">
                  <c:v>Общегосударственные вопросы; </c:v>
                </c:pt>
                <c:pt idx="1">
                  <c:v>Национальная оборона;</c:v>
                </c:pt>
                <c:pt idx="2">
                  <c:v>Национальная безопастность и правоохранительная деятельность; </c:v>
                </c:pt>
                <c:pt idx="3">
                  <c:v>Национальная экономика; </c:v>
                </c:pt>
                <c:pt idx="4">
                  <c:v>Коммунальное хозяйство; </c:v>
                </c:pt>
                <c:pt idx="5">
                  <c:v>Образование; </c:v>
                </c:pt>
                <c:pt idx="6">
                  <c:v>Культура и кинематография; </c:v>
                </c:pt>
                <c:pt idx="7">
                  <c:v>Социальная политика; </c:v>
                </c:pt>
                <c:pt idx="8">
                  <c:v>Физическая культура и спорт; </c:v>
                </c:pt>
                <c:pt idx="9">
                  <c:v>Средства массовой информации;</c:v>
                </c:pt>
                <c:pt idx="10">
                  <c:v>Обслуживание государственного и муниципального долга;</c:v>
                </c:pt>
              </c:strCache>
            </c:strRef>
          </c:cat>
          <c:val>
            <c:numRef>
              <c:f>Лист3!$F$3:$F$13</c:f>
              <c:numCache>
                <c:formatCode>#,##0.00</c:formatCode>
                <c:ptCount val="11"/>
                <c:pt idx="0">
                  <c:v>109230.92034</c:v>
                </c:pt>
                <c:pt idx="1">
                  <c:v>841</c:v>
                </c:pt>
                <c:pt idx="2">
                  <c:v>0</c:v>
                </c:pt>
                <c:pt idx="3">
                  <c:v>21484.58973</c:v>
                </c:pt>
                <c:pt idx="4">
                  <c:v>6715.4916800000001</c:v>
                </c:pt>
                <c:pt idx="5">
                  <c:v>340261.37303999998</c:v>
                </c:pt>
                <c:pt idx="6">
                  <c:v>18357.412619999999</c:v>
                </c:pt>
                <c:pt idx="7">
                  <c:v>41226.788809999998</c:v>
                </c:pt>
                <c:pt idx="8">
                  <c:v>112.3</c:v>
                </c:pt>
                <c:pt idx="9">
                  <c:v>942.577</c:v>
                </c:pt>
                <c:pt idx="10">
                  <c:v>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5"/>
        <c:gapDepth val="95"/>
        <c:shape val="box"/>
        <c:axId val="163635968"/>
        <c:axId val="163636360"/>
        <c:axId val="0"/>
      </c:bar3DChart>
      <c:catAx>
        <c:axId val="1636359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63636360"/>
        <c:crosses val="autoZero"/>
        <c:auto val="1"/>
        <c:lblAlgn val="ctr"/>
        <c:lblOffset val="100"/>
        <c:noMultiLvlLbl val="0"/>
      </c:catAx>
      <c:valAx>
        <c:axId val="163636360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63635968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20"/>
      <c:rotY val="6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935793941353114"/>
          <c:y val="2.4806990589590936E-2"/>
          <c:w val="0.78002700271649494"/>
          <c:h val="0.8053944344239042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Лист3!$B$20:$C$20</c:f>
              <c:strCache>
                <c:ptCount val="2"/>
                <c:pt idx="1">
                  <c:v>Доходы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165100" prst="coolSlant"/>
            </a:sp3d>
          </c:spPr>
          <c:invertIfNegative val="0"/>
          <c:cat>
            <c:strRef>
              <c:f>Лист3!$D$19:$F$19</c:f>
              <c:strCache>
                <c:ptCount val="3"/>
                <c:pt idx="0">
                  <c:v>2021 год</c:v>
                </c:pt>
                <c:pt idx="1">
                  <c:v>2022 год</c:v>
                </c:pt>
                <c:pt idx="2">
                  <c:v>2023 год</c:v>
                </c:pt>
              </c:strCache>
            </c:strRef>
          </c:cat>
          <c:val>
            <c:numRef>
              <c:f>Лист3!$D$20:$F$20</c:f>
              <c:numCache>
                <c:formatCode>#,##0.00</c:formatCode>
                <c:ptCount val="3"/>
                <c:pt idx="0">
                  <c:v>747804.74</c:v>
                </c:pt>
                <c:pt idx="1">
                  <c:v>529999.66</c:v>
                </c:pt>
                <c:pt idx="2">
                  <c:v>548003.44999999995</c:v>
                </c:pt>
              </c:numCache>
            </c:numRef>
          </c:val>
        </c:ser>
        <c:ser>
          <c:idx val="1"/>
          <c:order val="1"/>
          <c:tx>
            <c:strRef>
              <c:f>Лист3!$B$21:$C$21</c:f>
              <c:strCache>
                <c:ptCount val="2"/>
                <c:pt idx="1">
                  <c:v>Расходы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165100" prst="coolSlant"/>
            </a:sp3d>
          </c:spPr>
          <c:invertIfNegative val="0"/>
          <c:cat>
            <c:strRef>
              <c:f>Лист3!$D$19:$F$19</c:f>
              <c:strCache>
                <c:ptCount val="3"/>
                <c:pt idx="0">
                  <c:v>2021 год</c:v>
                </c:pt>
                <c:pt idx="1">
                  <c:v>2022 год</c:v>
                </c:pt>
                <c:pt idx="2">
                  <c:v>2023 год</c:v>
                </c:pt>
              </c:strCache>
            </c:strRef>
          </c:cat>
          <c:val>
            <c:numRef>
              <c:f>Лист3!$D$21:$F$21</c:f>
              <c:numCache>
                <c:formatCode>#,##0.00</c:formatCode>
                <c:ptCount val="3"/>
                <c:pt idx="0">
                  <c:v>756116.19</c:v>
                </c:pt>
                <c:pt idx="1">
                  <c:v>529046.66</c:v>
                </c:pt>
                <c:pt idx="2">
                  <c:v>539197.44999999995</c:v>
                </c:pt>
              </c:numCache>
            </c:numRef>
          </c:val>
        </c:ser>
        <c:ser>
          <c:idx val="2"/>
          <c:order val="2"/>
          <c:tx>
            <c:strRef>
              <c:f>Лист3!$B$22:$C$22</c:f>
              <c:strCache>
                <c:ptCount val="2"/>
                <c:pt idx="1">
                  <c:v>Дефицит -\профицит+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165100" prst="coolSlant"/>
            </a:sp3d>
          </c:spPr>
          <c:invertIfNegative val="0"/>
          <c:cat>
            <c:strRef>
              <c:f>Лист3!$D$19:$F$19</c:f>
              <c:strCache>
                <c:ptCount val="3"/>
                <c:pt idx="0">
                  <c:v>2021 год</c:v>
                </c:pt>
                <c:pt idx="1">
                  <c:v>2022 год</c:v>
                </c:pt>
                <c:pt idx="2">
                  <c:v>2023 год</c:v>
                </c:pt>
              </c:strCache>
            </c:strRef>
          </c:cat>
          <c:val>
            <c:numRef>
              <c:f>Лист3!$D$22:$F$22</c:f>
              <c:numCache>
                <c:formatCode>#,##0.00</c:formatCode>
                <c:ptCount val="3"/>
                <c:pt idx="0">
                  <c:v>-8311.4500000000007</c:v>
                </c:pt>
                <c:pt idx="1">
                  <c:v>-6000</c:v>
                </c:pt>
                <c:pt idx="2">
                  <c:v>-6000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64497760"/>
        <c:axId val="164498152"/>
        <c:axId val="0"/>
      </c:bar3DChart>
      <c:catAx>
        <c:axId val="1644977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64498152"/>
        <c:crosses val="autoZero"/>
        <c:auto val="1"/>
        <c:lblAlgn val="ctr"/>
        <c:lblOffset val="100"/>
        <c:noMultiLvlLbl val="0"/>
      </c:catAx>
      <c:valAx>
        <c:axId val="164498152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ru-RU"/>
                  <a:t>тыс. руб.</a:t>
                </a:r>
                <a:r>
                  <a:rPr lang="en-US"/>
                  <a:t> </a:t>
                </a:r>
              </a:p>
            </c:rich>
          </c:tx>
          <c:layout/>
          <c:overlay val="0"/>
        </c:title>
        <c:numFmt formatCode="#,##0.00" sourceLinked="1"/>
        <c:majorTickMark val="none"/>
        <c:minorTickMark val="none"/>
        <c:tickLblPos val="nextTo"/>
        <c:crossAx val="164497760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</c:dTable>
    </c:plotArea>
    <c:plotVisOnly val="1"/>
    <c:dispBlanksAs val="gap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49159392134229296"/>
          <c:y val="4.1366621487601207E-3"/>
          <c:w val="0.50840607865770704"/>
          <c:h val="0.97968472924440697"/>
        </c:manualLayout>
      </c:layout>
      <c:bar3DChart>
        <c:barDir val="bar"/>
        <c:grouping val="percentStacked"/>
        <c:varyColors val="0"/>
        <c:ser>
          <c:idx val="0"/>
          <c:order val="0"/>
          <c:tx>
            <c:strRef>
              <c:f>Лист6!$C$3</c:f>
              <c:strCache>
                <c:ptCount val="1"/>
                <c:pt idx="0">
                  <c:v>2021 год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Лист6!$B$4:$B$16</c:f>
              <c:strCache>
                <c:ptCount val="13"/>
                <c:pt idx="1">
                  <c:v>        Муниципальная программа "Развитие образования" на 2021 - 2025 годы</c:v>
                </c:pt>
                <c:pt idx="2">
                  <c:v>Муниципальная программа  "Формирование современной городской среды Тернейского муниципального округа на 2021 - 2023 годы"</c:v>
                </c:pt>
                <c:pt idx="3">
                  <c:v>        Муниципальная программа "Охрана окружающей среды Тернейского муниципального округа на 2021 - 2023 годы"</c:v>
                </c:pt>
                <c:pt idx="4">
                  <c:v>        Муниципальная программа "Обеспечение населения Тернейского муниципального округа  твёрдым топливом на 2021-2023годы"</c:v>
                </c:pt>
                <c:pt idx="5">
                  <c:v>        Муниципальная программа " Обеспечение жильем молодых семей Тернейского муниципального округа на период 2013 - 2027 годы"</c:v>
                </c:pt>
                <c:pt idx="6">
                  <c:v>        Муниципальная программа "Модернизация дорожной сети и повышение безопасности дорожного движения на территории  Тернейского муниципального округа " на 2021 - 2023 годы</c:v>
                </c:pt>
                <c:pt idx="7">
                  <c:v>        Муниципальная программа "Развитие культуры и туризма в Тернейском муниципальном округе на период 2018 - 2022 годы"</c:v>
                </c:pt>
                <c:pt idx="8">
                  <c:v>        Муниципальная программа "Капитальный ремонт муниципального жилищного фонда Тернейского муниципального округа на период 2018 - 2021"</c:v>
                </c:pt>
                <c:pt idx="9">
                  <c:v>        Муниципальная программа "Развитие физической культуры и спорта в Тернейском муниципальном округе " на 2019-2021 годы</c:v>
                </c:pt>
                <c:pt idx="10">
                  <c:v>        Муниципальная программа "Организация летнего оздоровления, отдыха и занятости детей и подростков Тернейского муниципального округа на 2019-2021 годы"</c:v>
                </c:pt>
                <c:pt idx="11">
                  <c:v>        Муниципальная программа "Содействие развитию коренных малочисленных народов Севера, проживающих в Тернейском муниципальном округе" на 2019-2023 годы</c:v>
                </c:pt>
                <c:pt idx="12">
                  <c:v>Муниципальная программа «Защита населения и территории Тернейского муниципального района от чрезвычайных ситуаций на 2020-2024 годы.»</c:v>
                </c:pt>
              </c:strCache>
            </c:strRef>
          </c:cat>
          <c:val>
            <c:numRef>
              <c:f>Лист6!$C$4:$C$16</c:f>
              <c:numCache>
                <c:formatCode>#,##0.00</c:formatCode>
                <c:ptCount val="13"/>
                <c:pt idx="1">
                  <c:v>528786619.38</c:v>
                </c:pt>
                <c:pt idx="2">
                  <c:v>7156170.96</c:v>
                </c:pt>
                <c:pt idx="3">
                  <c:v>500000</c:v>
                </c:pt>
                <c:pt idx="4">
                  <c:v>369839.74</c:v>
                </c:pt>
                <c:pt idx="5">
                  <c:v>5258421</c:v>
                </c:pt>
                <c:pt idx="6">
                  <c:v>29310090</c:v>
                </c:pt>
                <c:pt idx="7">
                  <c:v>22795407.539999999</c:v>
                </c:pt>
                <c:pt idx="8">
                  <c:v>2500000</c:v>
                </c:pt>
                <c:pt idx="9">
                  <c:v>3402601.65</c:v>
                </c:pt>
                <c:pt idx="10">
                  <c:v>2209595.5</c:v>
                </c:pt>
                <c:pt idx="11">
                  <c:v>498418.46</c:v>
                </c:pt>
                <c:pt idx="12">
                  <c:v>1000000</c:v>
                </c:pt>
              </c:numCache>
            </c:numRef>
          </c:val>
        </c:ser>
        <c:ser>
          <c:idx val="1"/>
          <c:order val="1"/>
          <c:tx>
            <c:strRef>
              <c:f>Лист6!$D$3</c:f>
              <c:strCache>
                <c:ptCount val="1"/>
                <c:pt idx="0">
                  <c:v>2022 год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Лист6!$B$4:$B$16</c:f>
              <c:strCache>
                <c:ptCount val="13"/>
                <c:pt idx="1">
                  <c:v>        Муниципальная программа "Развитие образования" на 2021 - 2025 годы</c:v>
                </c:pt>
                <c:pt idx="2">
                  <c:v>Муниципальная программа  "Формирование современной городской среды Тернейского муниципального округа на 2021 - 2023 годы"</c:v>
                </c:pt>
                <c:pt idx="3">
                  <c:v>        Муниципальная программа "Охрана окружающей среды Тернейского муниципального округа на 2021 - 2023 годы"</c:v>
                </c:pt>
                <c:pt idx="4">
                  <c:v>        Муниципальная программа "Обеспечение населения Тернейского муниципального округа  твёрдым топливом на 2021-2023годы"</c:v>
                </c:pt>
                <c:pt idx="5">
                  <c:v>        Муниципальная программа " Обеспечение жильем молодых семей Тернейского муниципального округа на период 2013 - 2027 годы"</c:v>
                </c:pt>
                <c:pt idx="6">
                  <c:v>        Муниципальная программа "Модернизация дорожной сети и повышение безопасности дорожного движения на территории  Тернейского муниципального округа " на 2021 - 2023 годы</c:v>
                </c:pt>
                <c:pt idx="7">
                  <c:v>        Муниципальная программа "Развитие культуры и туризма в Тернейском муниципальном округе на период 2018 - 2022 годы"</c:v>
                </c:pt>
                <c:pt idx="8">
                  <c:v>        Муниципальная программа "Капитальный ремонт муниципального жилищного фонда Тернейского муниципального округа на период 2018 - 2021"</c:v>
                </c:pt>
                <c:pt idx="9">
                  <c:v>        Муниципальная программа "Развитие физической культуры и спорта в Тернейском муниципальном округе " на 2019-2021 годы</c:v>
                </c:pt>
                <c:pt idx="10">
                  <c:v>        Муниципальная программа "Организация летнего оздоровления, отдыха и занятости детей и подростков Тернейского муниципального округа на 2019-2021 годы"</c:v>
                </c:pt>
                <c:pt idx="11">
                  <c:v>        Муниципальная программа "Содействие развитию коренных малочисленных народов Севера, проживающих в Тернейском муниципальном округе" на 2019-2023 годы</c:v>
                </c:pt>
                <c:pt idx="12">
                  <c:v>Муниципальная программа «Защита населения и территории Тернейского муниципального района от чрезвычайных ситуаций на 2020-2024 годы.»</c:v>
                </c:pt>
              </c:strCache>
            </c:strRef>
          </c:cat>
          <c:val>
            <c:numRef>
              <c:f>Лист6!$D$4:$D$16</c:f>
              <c:numCache>
                <c:formatCode>#,##0.00</c:formatCode>
                <c:ptCount val="13"/>
                <c:pt idx="1">
                  <c:v>332266237.06</c:v>
                </c:pt>
                <c:pt idx="2">
                  <c:v>6631766.2400000002</c:v>
                </c:pt>
                <c:pt idx="3">
                  <c:v>0</c:v>
                </c:pt>
                <c:pt idx="4">
                  <c:v>0</c:v>
                </c:pt>
                <c:pt idx="5">
                  <c:v>5191033.58</c:v>
                </c:pt>
                <c:pt idx="6">
                  <c:v>21317170</c:v>
                </c:pt>
                <c:pt idx="7">
                  <c:v>18357412.619999997</c:v>
                </c:pt>
                <c:pt idx="8">
                  <c:v>0</c:v>
                </c:pt>
                <c:pt idx="9">
                  <c:v>112300</c:v>
                </c:pt>
                <c:pt idx="10">
                  <c:v>0</c:v>
                </c:pt>
                <c:pt idx="11">
                  <c:v>475208.64</c:v>
                </c:pt>
                <c:pt idx="12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Лист6!$E$3</c:f>
              <c:strCache>
                <c:ptCount val="1"/>
                <c:pt idx="0">
                  <c:v>2023 год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strRef>
              <c:f>Лист6!$B$4:$B$16</c:f>
              <c:strCache>
                <c:ptCount val="13"/>
                <c:pt idx="1">
                  <c:v>        Муниципальная программа "Развитие образования" на 2021 - 2025 годы</c:v>
                </c:pt>
                <c:pt idx="2">
                  <c:v>Муниципальная программа  "Формирование современной городской среды Тернейского муниципального округа на 2021 - 2023 годы"</c:v>
                </c:pt>
                <c:pt idx="3">
                  <c:v>        Муниципальная программа "Охрана окружающей среды Тернейского муниципального округа на 2021 - 2023 годы"</c:v>
                </c:pt>
                <c:pt idx="4">
                  <c:v>        Муниципальная программа "Обеспечение населения Тернейского муниципального округа  твёрдым топливом на 2021-2023годы"</c:v>
                </c:pt>
                <c:pt idx="5">
                  <c:v>        Муниципальная программа " Обеспечение жильем молодых семей Тернейского муниципального округа на период 2013 - 2027 годы"</c:v>
                </c:pt>
                <c:pt idx="6">
                  <c:v>        Муниципальная программа "Модернизация дорожной сети и повышение безопасности дорожного движения на территории  Тернейского муниципального округа " на 2021 - 2023 годы</c:v>
                </c:pt>
                <c:pt idx="7">
                  <c:v>        Муниципальная программа "Развитие культуры и туризма в Тернейском муниципальном округе на период 2018 - 2022 годы"</c:v>
                </c:pt>
                <c:pt idx="8">
                  <c:v>        Муниципальная программа "Капитальный ремонт муниципального жилищного фонда Тернейского муниципального округа на период 2018 - 2021"</c:v>
                </c:pt>
                <c:pt idx="9">
                  <c:v>        Муниципальная программа "Развитие физической культуры и спорта в Тернейском муниципальном округе " на 2019-2021 годы</c:v>
                </c:pt>
                <c:pt idx="10">
                  <c:v>        Муниципальная программа "Организация летнего оздоровления, отдыха и занятости детей и подростков Тернейского муниципального округа на 2019-2021 годы"</c:v>
                </c:pt>
                <c:pt idx="11">
                  <c:v>        Муниципальная программа "Содействие развитию коренных малочисленных народов Севера, проживающих в Тернейском муниципальном округе" на 2019-2023 годы</c:v>
                </c:pt>
                <c:pt idx="12">
                  <c:v>Муниципальная программа «Защита населения и территории Тернейского муниципального района от чрезвычайных ситуаций на 2020-2024 годы.»</c:v>
                </c:pt>
              </c:strCache>
            </c:strRef>
          </c:cat>
          <c:val>
            <c:numRef>
              <c:f>Лист6!$E$4:$E$16</c:f>
              <c:numCache>
                <c:formatCode>#,##0.00</c:formatCode>
                <c:ptCount val="13"/>
                <c:pt idx="1">
                  <c:v>341075144.19999999</c:v>
                </c:pt>
                <c:pt idx="2">
                  <c:v>6631766.2400000002</c:v>
                </c:pt>
                <c:pt idx="3">
                  <c:v>0</c:v>
                </c:pt>
                <c:pt idx="4">
                  <c:v>0</c:v>
                </c:pt>
                <c:pt idx="5">
                  <c:v>5287414.42</c:v>
                </c:pt>
                <c:pt idx="6">
                  <c:v>21317170</c:v>
                </c:pt>
                <c:pt idx="7">
                  <c:v>19388340.460000001</c:v>
                </c:pt>
                <c:pt idx="8">
                  <c:v>0</c:v>
                </c:pt>
                <c:pt idx="9">
                  <c:v>112300</c:v>
                </c:pt>
                <c:pt idx="10">
                  <c:v>0</c:v>
                </c:pt>
                <c:pt idx="11">
                  <c:v>471680.16</c:v>
                </c:pt>
                <c:pt idx="1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64499328"/>
        <c:axId val="164499720"/>
        <c:axId val="0"/>
      </c:bar3DChart>
      <c:catAx>
        <c:axId val="1644993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64499720"/>
        <c:crosses val="autoZero"/>
        <c:auto val="1"/>
        <c:lblAlgn val="ctr"/>
        <c:lblOffset val="100"/>
        <c:noMultiLvlLbl val="0"/>
      </c:catAx>
      <c:valAx>
        <c:axId val="164499720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644993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9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89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12/14/2020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12/14/2020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12/14/2020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12/14/2020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12/14/2020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12/14/2020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12/14/2020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12/14/2020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12/14/2020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12/14/2020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12/14/2020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12/14/2020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gray">
          <a:xfrm>
            <a:off x="1811219" y="2214481"/>
            <a:ext cx="8361229" cy="2098226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dirty="0" smtClean="0"/>
              <a:t>Основные характеристики бюджета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66254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2383" y="12581"/>
            <a:ext cx="9601200" cy="50915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900" b="1" spc="50" dirty="0">
                <a:ln w="13335" cmpd="sng">
                  <a:solidFill>
                    <a:srgbClr val="72A376">
                      <a:lumMod val="50000"/>
                    </a:srgb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</a:rPr>
              <a:t>Основные характеристики </a:t>
            </a:r>
            <a:r>
              <a:rPr lang="ru-RU" sz="1900" b="1" spc="50" dirty="0" smtClean="0">
                <a:ln w="13335" cmpd="sng">
                  <a:solidFill>
                    <a:srgbClr val="72A376">
                      <a:lumMod val="50000"/>
                    </a:srgb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</a:rPr>
              <a:t>бюджета Тернейского муниципального округа </a:t>
            </a:r>
            <a:r>
              <a:rPr lang="ru-RU" sz="1900" b="1" spc="50" dirty="0">
                <a:ln w="13335" cmpd="sng">
                  <a:solidFill>
                    <a:srgbClr val="72A376">
                      <a:lumMod val="50000"/>
                    </a:srgb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</a:rPr>
              <a:t>на </a:t>
            </a:r>
            <a:r>
              <a:rPr lang="ru-RU" sz="1900" b="1" spc="50" dirty="0" smtClean="0">
                <a:ln w="13335" cmpd="sng">
                  <a:solidFill>
                    <a:srgbClr val="72A376">
                      <a:lumMod val="50000"/>
                    </a:srgb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</a:rPr>
              <a:t>2021 </a:t>
            </a:r>
            <a:r>
              <a:rPr lang="ru-RU" sz="1900" b="1" spc="50" dirty="0">
                <a:ln w="13335" cmpd="sng">
                  <a:solidFill>
                    <a:srgbClr val="72A376">
                      <a:lumMod val="50000"/>
                    </a:srgb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</a:rPr>
              <a:t>год и плановый </a:t>
            </a:r>
            <a:r>
              <a:rPr lang="ru-RU" sz="1900" b="1" spc="50" dirty="0" smtClean="0">
                <a:ln w="13335" cmpd="sng">
                  <a:solidFill>
                    <a:srgbClr val="72A376">
                      <a:lumMod val="50000"/>
                    </a:srgb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</a:rPr>
              <a:t>период 2022 и 2023 годов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7411763"/>
              </p:ext>
            </p:extLst>
          </p:nvPr>
        </p:nvGraphicFramePr>
        <p:xfrm>
          <a:off x="1930112" y="572857"/>
          <a:ext cx="7928264" cy="3080096"/>
        </p:xfrm>
        <a:graphic>
          <a:graphicData uri="http://schemas.openxmlformats.org/drawingml/2006/table">
            <a:tbl>
              <a:tblPr/>
              <a:tblGrid>
                <a:gridCol w="1863696"/>
                <a:gridCol w="1198809"/>
                <a:gridCol w="886515"/>
                <a:gridCol w="1108144"/>
                <a:gridCol w="785775"/>
                <a:gridCol w="1208884"/>
                <a:gridCol w="876441"/>
              </a:tblGrid>
              <a:tr h="186832"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Покзатели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Сумма на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2021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год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Сумма на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2022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год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Сумма на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2023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68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Тыс. руб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.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Тыс. руб.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Тыс. руб.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18683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Доходы, всего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747 804,74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100,00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529 999,66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100,00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548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003,45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100,00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</a:tr>
              <a:tr h="41194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Налоговые и неналоговые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292 839,20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39,16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272 112,78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51,34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278 827,58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50,88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07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Безвозмездные поступления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454 965,54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60,84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257 886,88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48,66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269 175,87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49,12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83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Расходы всего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756 116,19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100,00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535 999,66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100,00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554 003,45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100,00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</a:tr>
              <a:tr h="36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за счет средств местного бюджета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301 150,65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39,83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271 159,78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50,59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270 021,58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48,74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857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За счет средств федерального и краевого бюджета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454 965,54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60,17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257 886,88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48,11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269 175,87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48,59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94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Условно утверждаемые расходы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6 953,00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1,30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14 806,00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2,67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83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Дефицит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-8 311,45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</a:tr>
            </a:tbl>
          </a:graphicData>
        </a:graphic>
      </p:graphicFrame>
      <p:sp>
        <p:nvSpPr>
          <p:cNvPr id="5" name="Скругленный прямоугольник 4"/>
          <p:cNvSpPr/>
          <p:nvPr/>
        </p:nvSpPr>
        <p:spPr>
          <a:xfrm>
            <a:off x="1278082" y="3703552"/>
            <a:ext cx="4270664" cy="332509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2021 год</a:t>
            </a:r>
            <a:endParaRPr lang="ru-RU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58536" y="4191927"/>
            <a:ext cx="1558636" cy="82688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Доходы</a:t>
            </a:r>
          </a:p>
          <a:p>
            <a:pPr algn="ctr"/>
            <a:r>
              <a:rPr lang="ru-RU" sz="1600" b="1" dirty="0" smtClean="0"/>
              <a:t>747 804,74</a:t>
            </a:r>
            <a:endParaRPr lang="ru-RU" sz="1600" b="1" dirty="0"/>
          </a:p>
        </p:txBody>
      </p:sp>
      <p:sp>
        <p:nvSpPr>
          <p:cNvPr id="7" name="Минус 6"/>
          <p:cNvSpPr/>
          <p:nvPr/>
        </p:nvSpPr>
        <p:spPr>
          <a:xfrm>
            <a:off x="2317172" y="4397549"/>
            <a:ext cx="571500" cy="436419"/>
          </a:xfrm>
          <a:prstGeom prst="mathMinus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 7"/>
          <p:cNvSpPr/>
          <p:nvPr/>
        </p:nvSpPr>
        <p:spPr>
          <a:xfrm>
            <a:off x="4255078" y="4387158"/>
            <a:ext cx="649432" cy="436419"/>
          </a:xfrm>
          <a:prstGeom prst="mathEqual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883477" y="4212709"/>
            <a:ext cx="1371601" cy="8061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Расходы</a:t>
            </a:r>
          </a:p>
          <a:p>
            <a:pPr algn="ctr"/>
            <a:r>
              <a:rPr lang="ru-RU" sz="1600" b="1" dirty="0" smtClean="0"/>
              <a:t>756 116,19</a:t>
            </a:r>
            <a:endParaRPr lang="ru-RU" sz="1600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904510" y="4202317"/>
            <a:ext cx="1288473" cy="82688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Дефицит</a:t>
            </a:r>
          </a:p>
          <a:p>
            <a:pPr algn="ctr"/>
            <a:r>
              <a:rPr lang="ru-RU" sz="1600" b="1" dirty="0" smtClean="0"/>
              <a:t>8 311,45</a:t>
            </a:r>
            <a:endParaRPr lang="ru-RU" sz="16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382740" y="3703551"/>
            <a:ext cx="4104409" cy="33250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2022 год</a:t>
            </a:r>
            <a:endParaRPr lang="ru-RU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842415" y="4191923"/>
            <a:ext cx="1366403" cy="83727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Доходы</a:t>
            </a:r>
          </a:p>
          <a:p>
            <a:pPr algn="ctr"/>
            <a:r>
              <a:rPr lang="ru-RU" sz="1600" b="1" dirty="0" smtClean="0"/>
              <a:t>529 999,66</a:t>
            </a:r>
          </a:p>
        </p:txBody>
      </p:sp>
      <p:sp>
        <p:nvSpPr>
          <p:cNvPr id="13" name="Минус 12"/>
          <p:cNvSpPr/>
          <p:nvPr/>
        </p:nvSpPr>
        <p:spPr>
          <a:xfrm>
            <a:off x="8281554" y="4387157"/>
            <a:ext cx="498767" cy="446811"/>
          </a:xfrm>
          <a:prstGeom prst="mathMinus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8769926" y="4212709"/>
            <a:ext cx="1330038" cy="81649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Расходы </a:t>
            </a:r>
          </a:p>
          <a:p>
            <a:pPr algn="ctr"/>
            <a:r>
              <a:rPr lang="ru-RU" sz="1600" b="1" dirty="0" smtClean="0"/>
              <a:t>535 999,66</a:t>
            </a:r>
            <a:endParaRPr lang="ru-RU" sz="1600" b="1" dirty="0"/>
          </a:p>
        </p:txBody>
      </p:sp>
      <p:sp>
        <p:nvSpPr>
          <p:cNvPr id="15" name="Равно 14"/>
          <p:cNvSpPr/>
          <p:nvPr/>
        </p:nvSpPr>
        <p:spPr>
          <a:xfrm>
            <a:off x="10099964" y="4397550"/>
            <a:ext cx="561108" cy="426028"/>
          </a:xfrm>
          <a:prstGeom prst="mathEqual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0718226" y="4212709"/>
            <a:ext cx="1262489" cy="81649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Дефицит</a:t>
            </a:r>
          </a:p>
          <a:p>
            <a:pPr algn="ctr"/>
            <a:r>
              <a:rPr lang="ru-RU" sz="1600" b="1" dirty="0" smtClean="0"/>
              <a:t>6 000,00</a:t>
            </a:r>
            <a:endParaRPr lang="ru-RU" sz="1600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960667" y="5333824"/>
            <a:ext cx="4104409" cy="33250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2023 год</a:t>
            </a:r>
            <a:endParaRPr lang="ru-RU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213391" y="5822197"/>
            <a:ext cx="1366403" cy="83727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Доходы</a:t>
            </a:r>
          </a:p>
          <a:p>
            <a:pPr algn="ctr"/>
            <a:r>
              <a:rPr lang="ru-RU" sz="1600" b="1" dirty="0" smtClean="0"/>
              <a:t>548 003,45</a:t>
            </a:r>
          </a:p>
        </p:txBody>
      </p:sp>
      <p:sp>
        <p:nvSpPr>
          <p:cNvPr id="19" name="Минус 18"/>
          <p:cNvSpPr/>
          <p:nvPr/>
        </p:nvSpPr>
        <p:spPr>
          <a:xfrm>
            <a:off x="4655126" y="6014716"/>
            <a:ext cx="498767" cy="446811"/>
          </a:xfrm>
          <a:prstGeom prst="mathMinus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229225" y="5822197"/>
            <a:ext cx="1330038" cy="81649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Расходы </a:t>
            </a:r>
          </a:p>
          <a:p>
            <a:pPr algn="ctr"/>
            <a:r>
              <a:rPr lang="ru-RU" sz="1600" b="1" dirty="0" smtClean="0"/>
              <a:t>554 003,45</a:t>
            </a:r>
            <a:endParaRPr lang="ru-RU" sz="1600" b="1" dirty="0"/>
          </a:p>
        </p:txBody>
      </p:sp>
      <p:sp>
        <p:nvSpPr>
          <p:cNvPr id="21" name="Равно 20"/>
          <p:cNvSpPr/>
          <p:nvPr/>
        </p:nvSpPr>
        <p:spPr>
          <a:xfrm>
            <a:off x="6634595" y="6014716"/>
            <a:ext cx="561108" cy="426028"/>
          </a:xfrm>
          <a:prstGeom prst="mathEqual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7208694" y="5819485"/>
            <a:ext cx="1262489" cy="81649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Дефицит</a:t>
            </a:r>
          </a:p>
          <a:p>
            <a:pPr algn="ctr"/>
            <a:r>
              <a:rPr lang="ru-RU" sz="1600" b="1" dirty="0" smtClean="0"/>
              <a:t>6 000,00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8297909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0087619"/>
              </p:ext>
            </p:extLst>
          </p:nvPr>
        </p:nvGraphicFramePr>
        <p:xfrm>
          <a:off x="938092" y="646331"/>
          <a:ext cx="5389556" cy="61080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730829" y="0"/>
            <a:ext cx="111563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Структура доходов </a:t>
            </a:r>
            <a:r>
              <a:rPr lang="ru-RU" dirty="0"/>
              <a:t>бюджета Тернейского муниципального </a:t>
            </a:r>
            <a:r>
              <a:rPr lang="ru-RU" dirty="0" smtClean="0"/>
              <a:t>округа на 2021 год и плановый период 2022 и 2023 годов.</a:t>
            </a:r>
            <a:endParaRPr lang="ru-RU" dirty="0"/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29664908"/>
              </p:ext>
            </p:extLst>
          </p:nvPr>
        </p:nvGraphicFramePr>
        <p:xfrm>
          <a:off x="6876288" y="963323"/>
          <a:ext cx="5010913" cy="5083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48249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5018" y="10391"/>
            <a:ext cx="9601200" cy="509155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Объём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расходов бюджета Тернейского муниципального округа на 2021 год и плановый период 2022 и 2023 годов.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463026"/>
              </p:ext>
            </p:extLst>
          </p:nvPr>
        </p:nvGraphicFramePr>
        <p:xfrm>
          <a:off x="1438656" y="758537"/>
          <a:ext cx="9643873" cy="594921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03964"/>
                <a:gridCol w="1975767"/>
                <a:gridCol w="1676731"/>
                <a:gridCol w="1687411"/>
              </a:tblGrid>
              <a:tr h="96053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</a:p>
                    <a:p>
                      <a:pPr algn="ctr" fontAlgn="b"/>
                      <a:endParaRPr lang="ru-RU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b"/>
                      <a:endParaRPr lang="ru-RU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 </a:t>
                      </a:r>
                      <a:r>
                        <a:rPr lang="ru-RU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</a:p>
                    <a:p>
                      <a:pPr algn="ctr" fontAlgn="b"/>
                      <a:r>
                        <a:rPr lang="ru-RU" sz="14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тыс.руб</a:t>
                      </a:r>
                      <a:endParaRPr lang="ru-RU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b"/>
                      <a:endParaRPr lang="ru-RU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</a:t>
                      </a:r>
                      <a:r>
                        <a:rPr lang="ru-RU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</a:p>
                    <a:p>
                      <a:pPr algn="ctr" fontAlgn="b"/>
                      <a:r>
                        <a:rPr lang="ru-RU" sz="14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тыс.руб</a:t>
                      </a:r>
                      <a:endParaRPr lang="ru-RU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b"/>
                      <a:endParaRPr lang="ru-RU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</a:t>
                      </a:r>
                      <a:r>
                        <a:rPr lang="ru-RU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</a:p>
                    <a:p>
                      <a:pPr algn="ctr" fontAlgn="b"/>
                      <a:r>
                        <a:rPr lang="ru-RU" sz="14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тыс.руб</a:t>
                      </a:r>
                      <a:endParaRPr lang="ru-RU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b"/>
                      <a:endParaRPr lang="ru-RU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48095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Общегосударственные вопросы; 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115 578,39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109 216,03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109 230,92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74073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Национальная оборона;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800,60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808,91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841,00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550718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Национальная </a:t>
                      </a:r>
                      <a:r>
                        <a:rPr lang="ru-RU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безопасность </a:t>
                      </a:r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правоохранительная деятельность; 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1 000,00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88621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Национальная экономика; 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29 477,51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21 484,59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21 484,59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53291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Коммунальное хозяйство; 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10 755,72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6 712,27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6 715,49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53291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Образование; 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529 047,98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330 338,55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340 261,37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74073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Культура и кинематография; 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22 795,41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18 357,41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18 357,41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05245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Социальная политика; 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42 232,98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41 049,02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41 226,79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4290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Физическая культура и спорт; 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3 402,60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112,30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112,30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84463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Средства массовой информации;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1 000,00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942,58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942,58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556953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Обслуживание государственного и муниципального долга;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25,00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25,00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25,00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556953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756 116,19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529 046,66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539 197,45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1554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47074495"/>
              </p:ext>
            </p:extLst>
          </p:nvPr>
        </p:nvGraphicFramePr>
        <p:xfrm>
          <a:off x="957349" y="134112"/>
          <a:ext cx="10905467" cy="65958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54168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4249" y="0"/>
            <a:ext cx="9601200" cy="596462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параметры бюджета Тернейского муниципального округа в динамике.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5466708"/>
              </p:ext>
            </p:extLst>
          </p:nvPr>
        </p:nvGraphicFramePr>
        <p:xfrm>
          <a:off x="1070265" y="893618"/>
          <a:ext cx="9985662" cy="55591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901697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58368" y="0"/>
            <a:ext cx="113019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Перечень программ Тернейского муниципального района на 2021 год и плановый период 2022 и 2023 годов</a:t>
            </a:r>
          </a:p>
        </p:txBody>
      </p:sp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08088798"/>
              </p:ext>
            </p:extLst>
          </p:nvPr>
        </p:nvGraphicFramePr>
        <p:xfrm>
          <a:off x="353568" y="369332"/>
          <a:ext cx="11838432" cy="63362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55978899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TM10001105[[fn=Урожай]]</Template>
  <TotalTime>1446</TotalTime>
  <Words>376</Words>
  <Application>Microsoft Office PowerPoint</Application>
  <PresentationFormat>Широкоэкранный</PresentationFormat>
  <Paragraphs>150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Calibri</vt:lpstr>
      <vt:lpstr>Franklin Gothic Book</vt:lpstr>
      <vt:lpstr>Times New Roman</vt:lpstr>
      <vt:lpstr>Crop</vt:lpstr>
      <vt:lpstr>Основные характеристики бюджета</vt:lpstr>
      <vt:lpstr>Основные характеристики бюджета Тернейского муниципального округа на 2021 год и плановый период 2022 и 2023 годов</vt:lpstr>
      <vt:lpstr>Презентация PowerPoint</vt:lpstr>
      <vt:lpstr>Объём расходов бюджета Тернейского муниципального округа на 2021 год и плановый период 2022 и 2023 годов.</vt:lpstr>
      <vt:lpstr>Презентация PowerPoint</vt:lpstr>
      <vt:lpstr>Основные параметры бюджета Тернейского муниципального округа в динамике.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характеристики бюджета</dc:title>
  <dc:creator>Anna</dc:creator>
  <cp:lastModifiedBy>Anna</cp:lastModifiedBy>
  <cp:revision>91</cp:revision>
  <dcterms:created xsi:type="dcterms:W3CDTF">2019-11-27T23:20:45Z</dcterms:created>
  <dcterms:modified xsi:type="dcterms:W3CDTF">2020-12-14T00:09:23Z</dcterms:modified>
</cp:coreProperties>
</file>