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Демография в динамике</a:t>
            </a:r>
          </a:p>
        </c:rich>
      </c:tx>
      <c:layout/>
      <c:overlay val="0"/>
    </c:title>
    <c:autoTitleDeleted val="0"/>
    <c:view3D>
      <c:rotX val="30"/>
      <c:rotY val="30"/>
      <c:depthPercent val="18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2002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Лист1!$C$3:$C$14</c:f>
              <c:numCache>
                <c:formatCode>General</c:formatCode>
                <c:ptCount val="12"/>
                <c:pt idx="1">
                  <c:v>14487</c:v>
                </c:pt>
                <c:pt idx="2">
                  <c:v>6230</c:v>
                </c:pt>
                <c:pt idx="3">
                  <c:v>3971</c:v>
                </c:pt>
                <c:pt idx="4">
                  <c:v>1136</c:v>
                </c:pt>
                <c:pt idx="5">
                  <c:v>1008</c:v>
                </c:pt>
                <c:pt idx="6">
                  <c:v>313</c:v>
                </c:pt>
                <c:pt idx="7">
                  <c:v>915</c:v>
                </c:pt>
                <c:pt idx="8">
                  <c:v>252</c:v>
                </c:pt>
                <c:pt idx="9">
                  <c:v>294</c:v>
                </c:pt>
                <c:pt idx="10">
                  <c:v>148</c:v>
                </c:pt>
                <c:pt idx="11">
                  <c:v>190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2010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Лист1!$D$3:$D$14</c:f>
              <c:numCache>
                <c:formatCode>General</c:formatCode>
                <c:ptCount val="12"/>
                <c:pt idx="1">
                  <c:v>12468</c:v>
                </c:pt>
                <c:pt idx="2">
                  <c:v>5350</c:v>
                </c:pt>
                <c:pt idx="3">
                  <c:v>3590</c:v>
                </c:pt>
                <c:pt idx="4">
                  <c:v>925</c:v>
                </c:pt>
                <c:pt idx="5">
                  <c:v>842</c:v>
                </c:pt>
                <c:pt idx="6">
                  <c:v>252</c:v>
                </c:pt>
                <c:pt idx="7">
                  <c:v>687</c:v>
                </c:pt>
                <c:pt idx="8">
                  <c:v>217</c:v>
                </c:pt>
                <c:pt idx="9">
                  <c:v>238</c:v>
                </c:pt>
                <c:pt idx="10">
                  <c:v>185</c:v>
                </c:pt>
                <c:pt idx="11">
                  <c:v>182</c:v>
                </c:pt>
              </c:numCache>
            </c:numRef>
          </c:val>
        </c:ser>
        <c:ser>
          <c:idx val="2"/>
          <c:order val="2"/>
          <c:tx>
            <c:strRef>
              <c:f>Лист1!$E$2</c:f>
              <c:strCache>
                <c:ptCount val="1"/>
                <c:pt idx="0">
                  <c:v>2020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Лист1!$E$3:$E$14</c:f>
              <c:numCache>
                <c:formatCode>General</c:formatCode>
                <c:ptCount val="12"/>
                <c:pt idx="1">
                  <c:v>10524</c:v>
                </c:pt>
                <c:pt idx="2">
                  <c:v>4791</c:v>
                </c:pt>
                <c:pt idx="3">
                  <c:v>3219</c:v>
                </c:pt>
                <c:pt idx="4">
                  <c:v>537</c:v>
                </c:pt>
                <c:pt idx="5">
                  <c:v>695</c:v>
                </c:pt>
                <c:pt idx="6">
                  <c:v>199</c:v>
                </c:pt>
                <c:pt idx="7">
                  <c:v>478</c:v>
                </c:pt>
                <c:pt idx="8">
                  <c:v>154</c:v>
                </c:pt>
                <c:pt idx="9">
                  <c:v>199</c:v>
                </c:pt>
                <c:pt idx="10">
                  <c:v>183</c:v>
                </c:pt>
                <c:pt idx="11">
                  <c:v>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316200"/>
        <c:axId val="153408560"/>
        <c:axId val="0"/>
      </c:bar3DChart>
      <c:catAx>
        <c:axId val="1523162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53408560"/>
        <c:crosses val="autoZero"/>
        <c:auto val="1"/>
        <c:lblAlgn val="ctr"/>
        <c:lblOffset val="100"/>
        <c:noMultiLvlLbl val="0"/>
      </c:catAx>
      <c:valAx>
        <c:axId val="1534085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dirty="0" smtClean="0"/>
                  <a:t>человек</a:t>
                </a:r>
                <a:endParaRPr lang="ru-RU" sz="12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3162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spPr>
    <a:gradFill>
      <a:gsLst>
        <a:gs pos="0">
          <a:srgbClr val="A5644E">
            <a:lumMod val="40000"/>
            <a:lumOff val="60000"/>
          </a:srgbClr>
        </a:gs>
        <a:gs pos="50000">
          <a:srgbClr val="F0A22E">
            <a:tint val="44500"/>
            <a:satMod val="160000"/>
            <a:lumMod val="100000"/>
            <a:alpha val="0"/>
          </a:srgbClr>
        </a:gs>
        <a:gs pos="100000">
          <a:srgbClr val="F0A22E">
            <a:tint val="23500"/>
            <a:satMod val="160000"/>
          </a:srgbClr>
        </a:gs>
      </a:gsLst>
      <a:lin ang="5400000" scaled="0"/>
    </a:gradFill>
    <a:scene3d>
      <a:camera prst="orthographicFront"/>
      <a:lightRig rig="threePt" dir="t"/>
    </a:scene3d>
    <a:sp3d prstMaterial="translucentPowder">
      <a:bevelT w="114300" h="114300" prst="artDeco"/>
      <a:bevelB w="114300" h="114300" prst="artDeco"/>
    </a:sp3d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BF5EA-74CC-4ADD-891E-32F275C42F4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C1854-CD19-4AE5-9A7A-5649C3BA4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C1854-CD19-4AE5-9A7A-5649C3BA44C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7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C1854-CD19-4AE5-9A7A-5649C3BA44C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8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Прогноз социально-экономического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58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 8. Труд и занятость.</a:t>
            </a:r>
            <a:r>
              <a:rPr lang="ru-RU" sz="1600" i="1" dirty="0">
                <a:effectLst/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924875"/>
              </p:ext>
            </p:extLst>
          </p:nvPr>
        </p:nvGraphicFramePr>
        <p:xfrm>
          <a:off x="611560" y="1124744"/>
          <a:ext cx="7992887" cy="207550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616624"/>
                <a:gridCol w="1008112"/>
                <a:gridCol w="1368151"/>
              </a:tblGrid>
              <a:tr h="63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2019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г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Численность трудовых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</a:rPr>
                        <a:t>ресурсов,тыс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. человек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тыс.чел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7,10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них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Занято в экономике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тыс.чел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6,72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Работающие в организациях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4143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Численность официально зарегистрированных безработных.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168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Нагрузка незанятого населения на одну заявленную вакансию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1,67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3275693"/>
            <a:ext cx="806489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прогнозируемом периоде на 2021-2023 г. численности трудовых ресурсов   снижаться не будет. Прогнозируемый рост заработной платы 104,5 % - 105,5 % ежегодно, в 2024 году среднемесячная заработная плата составит 72153 руб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30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667544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effectLst/>
                <a:latin typeface="Times New Roman"/>
                <a:ea typeface="Times New Roman"/>
              </a:rPr>
              <a:t> 9. Перечень основных проблемных вопросов развития региона, сдерживающих его социально-экономическое развитие.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496944" cy="539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500" dirty="0">
                <a:latin typeface="Times New Roman"/>
                <a:ea typeface="Times New Roman"/>
              </a:rPr>
              <a:t>Основные проблемы социально-экономического развития </a:t>
            </a:r>
            <a:r>
              <a:rPr lang="ru-RU" sz="1500" dirty="0" err="1">
                <a:latin typeface="Times New Roman"/>
                <a:ea typeface="Times New Roman"/>
              </a:rPr>
              <a:t>Тернейского</a:t>
            </a:r>
            <a:r>
              <a:rPr lang="ru-RU" sz="1500" dirty="0">
                <a:latin typeface="Times New Roman"/>
                <a:ea typeface="Times New Roman"/>
              </a:rPr>
              <a:t> муниципального района: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 smtClean="0">
                <a:latin typeface="Times New Roman"/>
                <a:ea typeface="Times New Roman"/>
              </a:rPr>
              <a:t>Неудовлетворительное состояние автомобильных дорог. 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 smtClean="0">
                <a:latin typeface="Times New Roman"/>
                <a:ea typeface="Times New Roman"/>
              </a:rPr>
              <a:t>Высокая стоимость электроэнергии.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 smtClean="0">
                <a:latin typeface="Times New Roman"/>
                <a:ea typeface="Times New Roman"/>
              </a:rPr>
              <a:t>В капитальном ремонте нуждаются объекты образования, культуры, жилищного фонда.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 smtClean="0">
                <a:latin typeface="Times New Roman"/>
                <a:ea typeface="Times New Roman"/>
              </a:rPr>
              <a:t>Высокий уровень заболеваемости, недостаток кадров здравоохранения, проблемы состояния материальной базы лечебных учреждений.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>
                <a:latin typeface="Times New Roman"/>
                <a:ea typeface="Times New Roman"/>
              </a:rPr>
              <a:t>Увеличивается численность нуждающихся в социальной поддержке, а ее объем не является достаточным для решения проблем социально незащищенных граждан</a:t>
            </a:r>
            <a:r>
              <a:rPr lang="ru-RU" sz="1500" dirty="0" smtClean="0">
                <a:latin typeface="Times New Roman"/>
                <a:ea typeface="Times New Roman"/>
              </a:rPr>
              <a:t>.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>
                <a:latin typeface="Times New Roman"/>
                <a:ea typeface="Times New Roman"/>
              </a:rPr>
              <a:t>Низкий уровень жизни населения. Значительная дифференциация средней заработной платы работников, как по сферам деятельности, так и по поселениям внутри </a:t>
            </a:r>
            <a:r>
              <a:rPr lang="ru-RU" sz="1500" dirty="0" smtClean="0">
                <a:latin typeface="Times New Roman"/>
                <a:ea typeface="Times New Roman"/>
              </a:rPr>
              <a:t>района.</a:t>
            </a: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1500" dirty="0">
                <a:latin typeface="Times New Roman"/>
                <a:ea typeface="Times New Roman"/>
              </a:rPr>
              <a:t>Наиболее острыми проблемами признаны  проблемы, связанные с прекращением деятельности предприятий по сельским поселениям, повлиявшее на повышение уровня безработицы и снижение уровня жизни, а также проблемы состояния материальной базы всей социальной сферы. </a:t>
            </a:r>
            <a:endParaRPr lang="ru-RU" sz="1500" dirty="0" smtClean="0">
              <a:latin typeface="Times New Roman"/>
              <a:ea typeface="Times New Roman"/>
            </a:endParaRP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sz="1200" dirty="0">
              <a:latin typeface="Times New Roman"/>
              <a:ea typeface="Times New Roman"/>
            </a:endParaRP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sz="1200" dirty="0" smtClean="0">
              <a:latin typeface="Times New Roman"/>
              <a:ea typeface="Times New Roman"/>
            </a:endParaRP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sz="12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59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303726"/>
              </p:ext>
            </p:extLst>
          </p:nvPr>
        </p:nvGraphicFramePr>
        <p:xfrm>
          <a:off x="467543" y="692697"/>
          <a:ext cx="8064896" cy="6106863"/>
        </p:xfrm>
        <a:graphic>
          <a:graphicData uri="http://schemas.openxmlformats.org/drawingml/2006/table">
            <a:tbl>
              <a:tblPr/>
              <a:tblGrid>
                <a:gridCol w="3456385"/>
                <a:gridCol w="927041"/>
                <a:gridCol w="625659"/>
                <a:gridCol w="612307"/>
                <a:gridCol w="610399"/>
                <a:gridCol w="610399"/>
                <a:gridCol w="610399"/>
                <a:gridCol w="612307"/>
              </a:tblGrid>
              <a:tr h="143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effectLst/>
                          <a:latin typeface="Times New Roman"/>
                        </a:rPr>
                        <a:t>2021</a:t>
                      </a:r>
                      <a:endParaRPr lang="ru-RU" sz="9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Население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(в среднегодовом исчислении)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Численность населения трудоспособного возраста</a:t>
                      </a:r>
                      <a:br>
                        <a:rPr lang="ru-RU" sz="9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(на 1 января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старше трудоспособного возраста (на 1 января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Промышленное производство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10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Объем отгруженных товаров собственного производства, выполненных работ и услуг собственными силами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11 892,59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11 547,04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11 316,10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  <a:r>
                        <a:rPr lang="ru-RU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017,70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12 774,81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13 579,63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1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Обработка древесины и производство изделий из дерева и пробки, кроме мебели, производство изделий из соломки и материалов для плетения (16)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% к предыдущему году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 сопоставимых ценах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109,10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99,50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101,60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101,30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101,20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Средние тарифы на электроэнергию, отпущенную различным категориям потребителей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руб./тыс.кВт.ч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17 657,00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18 020,00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18 550,44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18 737,75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19 112,50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494,75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Сельское хозяйство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Продукция сельского хозяйства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72,26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71,11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76,17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79,46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82,54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86,09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Продукция животноводства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72,26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71,11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76,17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79,46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82,54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86,09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Торговля и услуги </a:t>
                      </a:r>
                      <a:r>
                        <a:rPr lang="ru-RU" sz="900" b="1" i="0" u="none" strike="noStrike" dirty="0" err="1">
                          <a:effectLst/>
                          <a:latin typeface="Times New Roman"/>
                        </a:rPr>
                        <a:t>наслению</a:t>
                      </a:r>
                      <a:endParaRPr lang="ru-RU" sz="9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Объем платных услуг населению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127,40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135,33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139,52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146,90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153,82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Малое и среднее предпринимательство, включая </a:t>
                      </a:r>
                      <a:r>
                        <a:rPr lang="ru-RU" sz="900" b="1" i="0" u="none" strike="noStrike" dirty="0" err="1">
                          <a:effectLst/>
                          <a:latin typeface="Times New Roman"/>
                        </a:rPr>
                        <a:t>микропредприятия</a:t>
                      </a:r>
                      <a:endParaRPr lang="ru-RU" sz="9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Количество малых и средних предприятий, включая микропредприятия (на конец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344,00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334,00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332,00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333,00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334,00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Среднесписочная численность работников на предприятиях малого и среднего предпринимательства (включая микропредприятия) (без внешних совместителей)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0,92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Инвестиции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Инвестиции в основной капитал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959,46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1109,91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1520,58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1596,61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1676,44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1760,26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Денежные доходы населения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211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Прожиточный минимум в среднем на душу населения (в среднем за год)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руб./мес.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12454,00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13142,00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13930,84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14504,25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15069,91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15657,64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с денежными доходами ниже прожиточного минимума к общей численности населения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13,90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13,50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13,90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13,50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12,10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11,00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Труд и занятость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рабочей силы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Номинальная начисленная среднемесячная заработная плата работников организаций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51364,3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59079,50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62328,87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65445,3,2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68717,58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72153,46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безработных, зарегистрированных в государственных учреждениях службы занятости населения (на конец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0,16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0,15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smtClean="0">
                          <a:effectLst/>
                          <a:latin typeface="Times New Roman"/>
                        </a:rPr>
                        <a:t>0,13</a:t>
                      </a:r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0,12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социально-экономического развития Тернейского муниципального района  на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7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432048"/>
          </a:xfrm>
        </p:spPr>
        <p:txBody>
          <a:bodyPr>
            <a:normAutofit fontScale="90000"/>
          </a:bodyPr>
          <a:lstStyle/>
          <a:p>
            <a:pPr marL="179705" indent="342900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/>
                <a:ea typeface="Times New Roman"/>
              </a:rPr>
              <a:t>1.  Демография.</a:t>
            </a:r>
            <a:r>
              <a:rPr lang="ru-RU" sz="1600" dirty="0">
                <a:effectLst/>
                <a:latin typeface="Times New Roman"/>
                <a:ea typeface="Times New Roman"/>
              </a:rPr>
              <a:t/>
            </a:r>
            <a:br>
              <a:rPr lang="ru-RU" sz="1600" dirty="0">
                <a:effectLst/>
                <a:latin typeface="Times New Roman"/>
                <a:ea typeface="Times New Roman"/>
              </a:rPr>
            </a:b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8705" y="572211"/>
            <a:ext cx="8424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является сохранение численности населения на уровне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023824"/>
              </p:ext>
            </p:extLst>
          </p:nvPr>
        </p:nvGraphicFramePr>
        <p:xfrm>
          <a:off x="827584" y="1268760"/>
          <a:ext cx="73448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45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2. Производство товаров и услуг.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82094"/>
            <a:ext cx="8856984" cy="23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Экономику района определяет лесная, </a:t>
            </a:r>
            <a:r>
              <a:rPr lang="ru-RU" sz="1400" dirty="0" smtClean="0">
                <a:latin typeface="Times New Roman"/>
                <a:ea typeface="Times New Roman"/>
              </a:rPr>
              <a:t>деревообрабатывающая промышленность. </a:t>
            </a:r>
            <a:r>
              <a:rPr lang="ru-RU" sz="1400" dirty="0">
                <a:latin typeface="Times New Roman"/>
                <a:ea typeface="Times New Roman"/>
              </a:rPr>
              <a:t>Все крупные предприятия данного сектора экономики ОАО «</a:t>
            </a:r>
            <a:r>
              <a:rPr lang="ru-RU" sz="1400" dirty="0" err="1">
                <a:latin typeface="Times New Roman"/>
                <a:ea typeface="Times New Roman"/>
              </a:rPr>
              <a:t>Тернейлес</a:t>
            </a:r>
            <a:r>
              <a:rPr lang="ru-RU" sz="1400" dirty="0">
                <a:latin typeface="Times New Roman"/>
                <a:ea typeface="Times New Roman"/>
              </a:rPr>
              <a:t>», ОАО «</a:t>
            </a:r>
            <a:r>
              <a:rPr lang="ru-RU" sz="1400" dirty="0" err="1">
                <a:latin typeface="Times New Roman"/>
                <a:ea typeface="Times New Roman"/>
              </a:rPr>
              <a:t>Амгу</a:t>
            </a:r>
            <a:r>
              <a:rPr lang="ru-RU" sz="1400" dirty="0">
                <a:latin typeface="Times New Roman"/>
                <a:ea typeface="Times New Roman"/>
              </a:rPr>
              <a:t>», ЗАО «СТС </a:t>
            </a:r>
            <a:r>
              <a:rPr lang="ru-RU" sz="1400" dirty="0" err="1">
                <a:latin typeface="Times New Roman"/>
                <a:ea typeface="Times New Roman"/>
              </a:rPr>
              <a:t>Текновуд</a:t>
            </a:r>
            <a:r>
              <a:rPr lang="ru-RU" sz="1400" dirty="0">
                <a:latin typeface="Times New Roman"/>
                <a:ea typeface="Times New Roman"/>
              </a:rPr>
              <a:t>», ЗАО «СТС </a:t>
            </a:r>
            <a:r>
              <a:rPr lang="ru-RU" sz="1400" dirty="0" err="1">
                <a:latin typeface="Times New Roman"/>
                <a:ea typeface="Times New Roman"/>
              </a:rPr>
              <a:t>Харвуд</a:t>
            </a:r>
            <a:r>
              <a:rPr lang="ru-RU" sz="1400" dirty="0">
                <a:latin typeface="Times New Roman"/>
                <a:ea typeface="Times New Roman"/>
              </a:rPr>
              <a:t>», ОАО «</a:t>
            </a:r>
            <a:r>
              <a:rPr lang="ru-RU" sz="1400" dirty="0" err="1">
                <a:latin typeface="Times New Roman"/>
                <a:ea typeface="Times New Roman"/>
              </a:rPr>
              <a:t>Приморлеспром</a:t>
            </a:r>
            <a:r>
              <a:rPr lang="ru-RU" sz="1400" dirty="0">
                <a:latin typeface="Times New Roman"/>
                <a:ea typeface="Times New Roman"/>
              </a:rPr>
              <a:t>»,   ориентированы на  экспорт продукции в Японию, Китай и Корею. Основными видами продукции выпускаемой на территории </a:t>
            </a:r>
            <a:r>
              <a:rPr lang="ru-RU" sz="1400" dirty="0" err="1">
                <a:latin typeface="Times New Roman"/>
                <a:ea typeface="Times New Roman"/>
              </a:rPr>
              <a:t>Тернейского</a:t>
            </a:r>
            <a:r>
              <a:rPr lang="ru-RU" sz="1400" dirty="0">
                <a:latin typeface="Times New Roman"/>
                <a:ea typeface="Times New Roman"/>
              </a:rPr>
              <a:t> муниципального района являются, деловая древесина, шпон, технологическая щепа,  пиломатериалы, рыбная продукция</a:t>
            </a:r>
            <a:r>
              <a:rPr lang="ru-RU" sz="1400" dirty="0" smtClean="0">
                <a:latin typeface="Times New Roman"/>
                <a:ea typeface="Times New Roman"/>
              </a:rPr>
              <a:t>.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В прогнозируемом периоде на </a:t>
            </a:r>
            <a:r>
              <a:rPr lang="ru-RU" sz="1400" dirty="0" smtClean="0">
                <a:latin typeface="Times New Roman"/>
                <a:ea typeface="Times New Roman"/>
              </a:rPr>
              <a:t>2021 </a:t>
            </a:r>
            <a:r>
              <a:rPr lang="ru-RU" sz="1400" dirty="0">
                <a:latin typeface="Times New Roman"/>
                <a:ea typeface="Times New Roman"/>
              </a:rPr>
              <a:t>год и на период до </a:t>
            </a:r>
            <a:r>
              <a:rPr lang="ru-RU" sz="1400" dirty="0" smtClean="0">
                <a:latin typeface="Times New Roman"/>
                <a:ea typeface="Times New Roman"/>
              </a:rPr>
              <a:t>2023 </a:t>
            </a:r>
            <a:r>
              <a:rPr lang="ru-RU" sz="1400" dirty="0">
                <a:latin typeface="Times New Roman"/>
                <a:ea typeface="Times New Roman"/>
              </a:rPr>
              <a:t>года индекс промышленного производства планируется на уровне  101-102,8%.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44698"/>
              </p:ext>
            </p:extLst>
          </p:nvPr>
        </p:nvGraphicFramePr>
        <p:xfrm>
          <a:off x="267372" y="3131335"/>
          <a:ext cx="8424935" cy="2066747"/>
        </p:xfrm>
        <a:graphic>
          <a:graphicData uri="http://schemas.openxmlformats.org/drawingml/2006/table">
            <a:tbl>
              <a:tblPr/>
              <a:tblGrid>
                <a:gridCol w="5159658"/>
                <a:gridCol w="1710384"/>
                <a:gridCol w="1554893"/>
              </a:tblGrid>
              <a:tr h="774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2019 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млн.руб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Темп роста к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2018 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г. ,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0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Объем отгруженных товаров собственного производства, выполненных работ услуг собственными силами по чистым видам деятельности крупными и средними организациями млн. руб.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11 547,04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97,17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Лесозаготовки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"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4 004,05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96,88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9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288032"/>
          </a:xfrm>
        </p:spPr>
        <p:txBody>
          <a:bodyPr>
            <a:no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3. Сельское хозяйство.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4770" y="764704"/>
            <a:ext cx="885698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/>
                <a:ea typeface="Times New Roman"/>
              </a:rPr>
              <a:t>На территории </a:t>
            </a:r>
            <a:r>
              <a:rPr lang="ru-RU" sz="1300" dirty="0" err="1">
                <a:latin typeface="Times New Roman"/>
                <a:ea typeface="Times New Roman"/>
              </a:rPr>
              <a:t>Тернейского</a:t>
            </a:r>
            <a:r>
              <a:rPr lang="ru-RU" sz="1300" dirty="0">
                <a:latin typeface="Times New Roman"/>
                <a:ea typeface="Times New Roman"/>
              </a:rPr>
              <a:t> муниципального района нет сельскохозяйственных предприятий.  Сельское хозяйство в соответствии с местными природно-климатическими условиями, имеет серьёзные ограничения в своём развитии.  Производством сельскохозяйственной продукции занимаются личные подсобные хозяйства, которые обеспечивают значительную часть потребностей жителей района в картофеле, овощах, мясе и молоке. Проблемой развития производства по переработке сырьевого потенциала района, является высокая стоимость электроэнергии.</a:t>
            </a:r>
            <a:endParaRPr lang="ru-RU" sz="13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830276"/>
              </p:ext>
            </p:extLst>
          </p:nvPr>
        </p:nvGraphicFramePr>
        <p:xfrm>
          <a:off x="683570" y="2158143"/>
          <a:ext cx="7776862" cy="1676211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554110"/>
                <a:gridCol w="777844"/>
                <a:gridCol w="777844"/>
                <a:gridCol w="777844"/>
                <a:gridCol w="777844"/>
                <a:gridCol w="777844"/>
                <a:gridCol w="777844"/>
                <a:gridCol w="777844"/>
                <a:gridCol w="777844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Крупный рогатый скот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из него коровы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свиньи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овцы и козы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% к 1 января </a:t>
                      </a: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2019г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% 1 января </a:t>
                      </a: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2019г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% 1 января </a:t>
                      </a: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2019г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% 1 января </a:t>
                      </a: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2019г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552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91,7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264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88,9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126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96,2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411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95,8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32470" y="1881144"/>
            <a:ext cx="57815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Поголовье скота в хозяйствах всех категорий на 1 января 2019 года составило: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99605"/>
              </p:ext>
            </p:extLst>
          </p:nvPr>
        </p:nvGraphicFramePr>
        <p:xfrm>
          <a:off x="683568" y="4221088"/>
          <a:ext cx="7767537" cy="137903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50335"/>
                <a:gridCol w="1006129"/>
                <a:gridCol w="1006129"/>
                <a:gridCol w="1046343"/>
                <a:gridCol w="1046343"/>
                <a:gridCol w="1006129"/>
                <a:gridCol w="100612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Мясо (скот и птица в живой массе)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Молоко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Яйцо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2018 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в %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2018 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тыс. штук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2018г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96,3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879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104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556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/>
                          <a:ea typeface="Times New Roman"/>
                        </a:rPr>
                        <a:t>94,9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83057" y="3943454"/>
            <a:ext cx="8280408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 основных продуктов животноводства в хозяйствах всех категорий на 1 января 2020 года составило:</a:t>
            </a:r>
            <a:endParaRPr kumimoji="0" lang="ru-RU" alt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5804" y="5637441"/>
            <a:ext cx="86977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Times New Roman"/>
                <a:ea typeface="Times New Roman"/>
              </a:rPr>
              <a:t>Сельское хозяйство в </a:t>
            </a:r>
            <a:r>
              <a:rPr lang="ru-RU" sz="1300" dirty="0" err="1">
                <a:latin typeface="Times New Roman"/>
                <a:ea typeface="Times New Roman"/>
              </a:rPr>
              <a:t>Тернейском</a:t>
            </a:r>
            <a:r>
              <a:rPr lang="ru-RU" sz="1300" dirty="0">
                <a:latin typeface="Times New Roman"/>
                <a:ea typeface="Times New Roman"/>
              </a:rPr>
              <a:t> муниципальном районе – это та отрасль хозяйства, которая в соответствии с местными природно-климатическими условиями, имеет серьёзные ограничения в своём развитии. Поэтому в прогнозируемом периоде до </a:t>
            </a:r>
            <a:r>
              <a:rPr lang="ru-RU" sz="1300" dirty="0" smtClean="0">
                <a:latin typeface="Times New Roman"/>
                <a:ea typeface="Times New Roman"/>
              </a:rPr>
              <a:t>2023 </a:t>
            </a:r>
            <a:r>
              <a:rPr lang="ru-RU" sz="1300" dirty="0">
                <a:latin typeface="Times New Roman"/>
                <a:ea typeface="Times New Roman"/>
              </a:rPr>
              <a:t>года планируется незначительное увеличение объемов производства</a:t>
            </a:r>
            <a:r>
              <a:rPr lang="ru-RU" sz="1300" dirty="0" smtClean="0">
                <a:latin typeface="Times New Roman"/>
                <a:ea typeface="Times New Roman"/>
              </a:rPr>
              <a:t>. Объём продукции сельского хозяйства 2023 году составит 85,6 </a:t>
            </a:r>
            <a:r>
              <a:rPr lang="ru-RU" sz="1300" dirty="0" err="1" smtClean="0">
                <a:latin typeface="Times New Roman"/>
                <a:ea typeface="Times New Roman"/>
              </a:rPr>
              <a:t>млн.руб</a:t>
            </a:r>
            <a:r>
              <a:rPr lang="ru-RU" sz="1300" dirty="0" smtClean="0">
                <a:latin typeface="Times New Roman"/>
                <a:ea typeface="Times New Roman"/>
              </a:rPr>
              <a:t>.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8766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4. Торговля и услуги населению.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89711"/>
            <a:ext cx="8424936" cy="49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/>
                <a:ea typeface="Times New Roman"/>
              </a:rPr>
              <a:t>Потребительский рынок </a:t>
            </a:r>
            <a:r>
              <a:rPr lang="ru-RU" sz="1400" dirty="0" err="1">
                <a:latin typeface="Times New Roman"/>
                <a:ea typeface="Times New Roman"/>
              </a:rPr>
              <a:t>Тернейского</a:t>
            </a:r>
            <a:r>
              <a:rPr lang="ru-RU" sz="1400" dirty="0">
                <a:latin typeface="Times New Roman"/>
                <a:ea typeface="Times New Roman"/>
              </a:rPr>
              <a:t> муниципального района имеет устойчивое состояние с соответствующим уровнем насыщенности товарами и услугами, с высокой предпринимательской активностью. На сегодняшний день торговля остаётся важнейшей частью потребительского рынка и наиболее гибкой отраслью районного хозяйства, реагирующей на изменения всех социальных факторов и являющаяся важным индикатором социально-экономического развития района</a:t>
            </a:r>
            <a:r>
              <a:rPr lang="ru-RU" sz="1400" dirty="0" smtClean="0">
                <a:latin typeface="Times New Roman"/>
                <a:ea typeface="Times New Roman"/>
              </a:rPr>
              <a:t>.</a:t>
            </a:r>
          </a:p>
          <a:p>
            <a:pPr indent="450000" algn="just">
              <a:lnSpc>
                <a:spcPct val="150000"/>
              </a:lnSpc>
            </a:pPr>
            <a:r>
              <a:rPr lang="ru-RU" sz="1400" dirty="0">
                <a:latin typeface="Times New Roman"/>
                <a:ea typeface="Times New Roman"/>
              </a:rPr>
              <a:t>Розничный товарооборот предприятий в </a:t>
            </a:r>
            <a:r>
              <a:rPr lang="ru-RU" sz="1400" dirty="0" smtClean="0">
                <a:latin typeface="Times New Roman"/>
                <a:ea typeface="Times New Roman"/>
              </a:rPr>
              <a:t>2019 </a:t>
            </a:r>
            <a:r>
              <a:rPr lang="ru-RU" sz="1400" dirty="0">
                <a:latin typeface="Times New Roman"/>
                <a:ea typeface="Times New Roman"/>
              </a:rPr>
              <a:t>году составил </a:t>
            </a:r>
            <a:r>
              <a:rPr lang="ru-RU" sz="1400" dirty="0" smtClean="0">
                <a:latin typeface="Times New Roman"/>
                <a:ea typeface="Times New Roman"/>
              </a:rPr>
              <a:t>327 </a:t>
            </a:r>
            <a:r>
              <a:rPr lang="ru-RU" sz="1400" dirty="0">
                <a:latin typeface="Times New Roman"/>
                <a:ea typeface="Times New Roman"/>
              </a:rPr>
              <a:t>млн. рублей и вырос по сравнению с соответствующим периодом прошлого года на </a:t>
            </a:r>
            <a:r>
              <a:rPr lang="ru-RU" sz="1400" dirty="0" smtClean="0">
                <a:latin typeface="Times New Roman"/>
                <a:ea typeface="Times New Roman"/>
              </a:rPr>
              <a:t>12 </a:t>
            </a:r>
            <a:r>
              <a:rPr lang="ru-RU" sz="1400" dirty="0">
                <a:latin typeface="Times New Roman"/>
                <a:ea typeface="Times New Roman"/>
              </a:rPr>
              <a:t>%. Практически весь оборот розничной торговли представлен деятельностью торгующих организаций. Наибольшая часть розничного товарооборота приходится на </a:t>
            </a:r>
            <a:r>
              <a:rPr lang="ru-RU" sz="1400" dirty="0" smtClean="0">
                <a:latin typeface="Times New Roman"/>
                <a:ea typeface="Times New Roman"/>
              </a:rPr>
              <a:t>ИП.</a:t>
            </a:r>
          </a:p>
          <a:p>
            <a:pPr indent="450000" algn="just">
              <a:lnSpc>
                <a:spcPct val="150000"/>
              </a:lnSpc>
            </a:pPr>
            <a:r>
              <a:rPr lang="ru-RU" sz="1400" dirty="0" smtClean="0">
                <a:latin typeface="Times New Roman"/>
                <a:ea typeface="Times New Roman"/>
              </a:rPr>
              <a:t>В </a:t>
            </a:r>
            <a:r>
              <a:rPr lang="ru-RU" sz="1400" dirty="0" err="1">
                <a:latin typeface="Times New Roman"/>
                <a:ea typeface="Times New Roman"/>
              </a:rPr>
              <a:t>Т</a:t>
            </a:r>
            <a:r>
              <a:rPr lang="ru-RU" sz="1400" dirty="0" err="1" smtClean="0">
                <a:latin typeface="Times New Roman"/>
                <a:ea typeface="Times New Roman"/>
              </a:rPr>
              <a:t>ернейском</a:t>
            </a:r>
            <a:r>
              <a:rPr lang="ru-RU" sz="1400" dirty="0" smtClean="0">
                <a:latin typeface="Times New Roman"/>
                <a:ea typeface="Times New Roman"/>
              </a:rPr>
              <a:t> муниципальном районе реализуется комплекс мер по социальной ориентации потребительского рынка. Сеть магазинов социальной направленности состоит из 5 магазинов. В данных торговых точках весь ассортимент товаров реализуется с минимальной торговой надбавкой и цены на продукты ниже средне сложившихся на 25 – 30%</a:t>
            </a:r>
          </a:p>
          <a:p>
            <a:pPr indent="450000"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общественного питания в 2019 году составил 5,25 млн. рублей снизился по сравнению с соответствующим периодом прошлого года на 19%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288032"/>
          </a:xfrm>
        </p:spPr>
        <p:txBody>
          <a:bodyPr>
            <a:no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5.  Малое предпринимательство.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000157"/>
              </p:ext>
            </p:extLst>
          </p:nvPr>
        </p:nvGraphicFramePr>
        <p:xfrm>
          <a:off x="561988" y="1052736"/>
          <a:ext cx="8064897" cy="3629297"/>
        </p:xfrm>
        <a:graphic>
          <a:graphicData uri="http://schemas.openxmlformats.org/drawingml/2006/table">
            <a:tbl>
              <a:tblPr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tblPr>
              <a:tblGrid>
                <a:gridCol w="4428376"/>
                <a:gridCol w="1155080"/>
                <a:gridCol w="929572"/>
                <a:gridCol w="777226"/>
                <a:gridCol w="774643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Показатели развития малого и среднего предпринимательства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Единица измерения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2018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2019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Количество субъектов малого предпринимательства с учётом индивидуальных предпринимателей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-"/>
                        <a:tabLst>
                          <a:tab pos="2286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малые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предприятия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ед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344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68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334                                                                                                                                               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67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97,1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98,5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Доля малых предприятий в общей численности хозяйствующих субъектов(без ИП)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15,85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+0,15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Средняя заработная плата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тыс.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25,4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27,1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1,7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Оборот малых предприятий с учетом ИП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млн.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1360,1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1418,5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104,29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58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(включая ИП)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0,92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0,9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97,8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(без ИП)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0,41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0,44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107,3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Число индивидуальных предпринимателей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ед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275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266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98,92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80539" y="615697"/>
            <a:ext cx="482779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малого и среднего предпринимательства</a:t>
            </a:r>
            <a:endParaRPr kumimoji="0" lang="ru-RU" alt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7504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 </a:t>
            </a:r>
            <a:r>
              <a:rPr lang="ru-RU" sz="1800" b="1" dirty="0">
                <a:effectLst/>
                <a:latin typeface="Times New Roman"/>
                <a:ea typeface="Times New Roman"/>
              </a:rPr>
              <a:t>6.  Инвестиции.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1374" y="836712"/>
            <a:ext cx="842493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9900"/>
            <a:r>
              <a:rPr lang="ru-RU" sz="1400" dirty="0" smtClean="0">
                <a:latin typeface="Times New Roman"/>
                <a:ea typeface="Times New Roman"/>
              </a:rPr>
              <a:t>Объём инвестиции в основной капитал за 2019 год составил 1 109,91 </a:t>
            </a:r>
            <a:r>
              <a:rPr lang="ru-RU" sz="1400" dirty="0" err="1" smtClean="0">
                <a:latin typeface="Times New Roman"/>
                <a:ea typeface="Times New Roman"/>
              </a:rPr>
              <a:t>млн.руб</a:t>
            </a:r>
            <a:r>
              <a:rPr lang="ru-RU" sz="1400" dirty="0" smtClean="0">
                <a:latin typeface="Times New Roman"/>
                <a:ea typeface="Times New Roman"/>
              </a:rPr>
              <a:t>., что составляет 114,36% к соответствующему периоду прошлого года.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Times New Roman"/>
                <a:ea typeface="Times New Roman"/>
              </a:rPr>
              <a:t>реализация </a:t>
            </a:r>
            <a:r>
              <a:rPr lang="ru-RU" sz="1400" dirty="0">
                <a:latin typeface="Times New Roman"/>
                <a:ea typeface="Times New Roman"/>
              </a:rPr>
              <a:t>государственных и муниципальных </a:t>
            </a:r>
            <a:r>
              <a:rPr lang="ru-RU" sz="1400" dirty="0" smtClean="0">
                <a:latin typeface="Times New Roman"/>
                <a:ea typeface="Times New Roman"/>
              </a:rPr>
              <a:t>программ;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Times New Roman"/>
                <a:ea typeface="Times New Roman"/>
              </a:rPr>
              <a:t>инвестиции </a:t>
            </a:r>
            <a:r>
              <a:rPr lang="ru-RU" sz="1400" dirty="0">
                <a:latin typeface="Times New Roman"/>
                <a:ea typeface="Times New Roman"/>
              </a:rPr>
              <a:t>крупных и средних </a:t>
            </a:r>
            <a:r>
              <a:rPr lang="ru-RU" sz="1400" dirty="0" smtClean="0">
                <a:latin typeface="Times New Roman"/>
                <a:ea typeface="Times New Roman"/>
              </a:rPr>
              <a:t>предприятий;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Times New Roman"/>
                <a:ea typeface="Times New Roman"/>
              </a:rPr>
              <a:t>строительство </a:t>
            </a:r>
            <a:r>
              <a:rPr lang="ru-RU" sz="1400" dirty="0">
                <a:latin typeface="Times New Roman"/>
                <a:ea typeface="Times New Roman"/>
              </a:rPr>
              <a:t>важных социальных объектов. </a:t>
            </a:r>
            <a:endParaRPr lang="ru-RU" sz="1400" dirty="0" smtClean="0">
              <a:latin typeface="Times New Roman"/>
              <a:ea typeface="Times New Roman"/>
            </a:endParaRPr>
          </a:p>
          <a:p>
            <a:endParaRPr lang="ru-RU" sz="1400" u="none" strike="noStrike" spc="0" dirty="0">
              <a:effectLst/>
              <a:latin typeface="Times New Roman"/>
              <a:ea typeface="Times New Roman"/>
            </a:endParaRPr>
          </a:p>
          <a:p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u="none" strike="noStrike" spc="0" dirty="0" smtClean="0">
                <a:effectLst/>
                <a:latin typeface="Times New Roman"/>
                <a:ea typeface="Times New Roman"/>
              </a:rPr>
              <a:t>Основной объём инвестиций в размере 730,1 </a:t>
            </a:r>
            <a:r>
              <a:rPr lang="ru-RU" sz="1400" u="none" strike="noStrike" spc="0" dirty="0" err="1" smtClean="0">
                <a:effectLst/>
                <a:latin typeface="Times New Roman"/>
                <a:ea typeface="Times New Roman"/>
              </a:rPr>
              <a:t>млн.руб</a:t>
            </a:r>
            <a:r>
              <a:rPr lang="ru-RU" sz="1400" u="none" strike="noStrike" spc="0" dirty="0" smtClean="0">
                <a:effectLst/>
                <a:latin typeface="Times New Roman"/>
                <a:ea typeface="Times New Roman"/>
              </a:rPr>
              <a:t>. направлен на приобретение машин, оборудования и инвентаря.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В 2020 году запланировано увеличение объёма инвестиций за счёт строительства деревообрабатывающего завода компанией ОАО «</a:t>
            </a:r>
            <a:r>
              <a:rPr lang="ru-RU" sz="1400" dirty="0" err="1" smtClean="0">
                <a:latin typeface="Times New Roman"/>
                <a:ea typeface="Times New Roman"/>
              </a:rPr>
              <a:t>Тернейлес</a:t>
            </a:r>
            <a:r>
              <a:rPr lang="ru-RU" sz="1400" dirty="0" smtClean="0">
                <a:latin typeface="Times New Roman"/>
                <a:ea typeface="Times New Roman"/>
              </a:rPr>
              <a:t>»</a:t>
            </a:r>
            <a:endParaRPr lang="ru-RU" sz="1400" u="none" strike="noStrike" spc="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71703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/>
                <a:ea typeface="Times New Roman"/>
              </a:rPr>
              <a:t>В прогнозируемом периоде на 2021 год и на период до 2023 года значительного увеличения инвестиций не планируется. Основную часть инвестиций планируется направлять на приобретение современного оборудования и техники.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7897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3795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7. Финансы.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230" y="980728"/>
            <a:ext cx="8568952" cy="45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 Бюджет </a:t>
            </a:r>
            <a:r>
              <a:rPr lang="ru-RU" sz="1400" dirty="0" err="1">
                <a:latin typeface="Times New Roman"/>
                <a:ea typeface="Times New Roman"/>
              </a:rPr>
              <a:t>Тернейского</a:t>
            </a:r>
            <a:r>
              <a:rPr lang="ru-RU" sz="1400" dirty="0">
                <a:latin typeface="Times New Roman"/>
                <a:ea typeface="Times New Roman"/>
              </a:rPr>
              <a:t> муниципального района является дотационным. Объём доходов консолидированного бюджета без межбюджетных трансфертов (налоговые и неналоговые доходы)  в общей сумме расходов в </a:t>
            </a:r>
            <a:r>
              <a:rPr lang="ru-RU" sz="1400" dirty="0" smtClean="0">
                <a:latin typeface="Times New Roman"/>
                <a:ea typeface="Times New Roman"/>
              </a:rPr>
              <a:t>2019 </a:t>
            </a:r>
            <a:r>
              <a:rPr lang="ru-RU" sz="1400" dirty="0">
                <a:latin typeface="Times New Roman"/>
                <a:ea typeface="Times New Roman"/>
              </a:rPr>
              <a:t>году составил  </a:t>
            </a:r>
            <a:r>
              <a:rPr lang="ru-RU" sz="1400" dirty="0" smtClean="0">
                <a:latin typeface="Times New Roman"/>
                <a:ea typeface="Times New Roman"/>
              </a:rPr>
              <a:t>54,6 </a:t>
            </a:r>
            <a:r>
              <a:rPr lang="ru-RU" sz="1400" dirty="0">
                <a:latin typeface="Times New Roman"/>
                <a:ea typeface="Times New Roman"/>
              </a:rPr>
              <a:t>%, в </a:t>
            </a:r>
            <a:r>
              <a:rPr lang="ru-RU" sz="1400" dirty="0" smtClean="0">
                <a:latin typeface="Times New Roman"/>
                <a:ea typeface="Times New Roman"/>
              </a:rPr>
              <a:t>2018 </a:t>
            </a:r>
            <a:r>
              <a:rPr lang="ru-RU" sz="1400" dirty="0">
                <a:latin typeface="Times New Roman"/>
                <a:ea typeface="Times New Roman"/>
              </a:rPr>
              <a:t>году   </a:t>
            </a:r>
            <a:r>
              <a:rPr lang="ru-RU" sz="1400" dirty="0" smtClean="0">
                <a:latin typeface="Times New Roman"/>
                <a:ea typeface="Times New Roman"/>
              </a:rPr>
              <a:t>61,9 </a:t>
            </a:r>
            <a:r>
              <a:rPr lang="ru-RU" sz="1400" dirty="0">
                <a:latin typeface="Times New Roman"/>
                <a:ea typeface="Times New Roman"/>
              </a:rPr>
              <a:t>%. 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           Доля дотации на выравнивание бюджетной обеспеченности и иных межбюджетных трансфертов на сбалансированность в бюджетах городских и сельских поселений в общей сумме расходов поселений в </a:t>
            </a:r>
            <a:r>
              <a:rPr lang="ru-RU" sz="1400" dirty="0" smtClean="0">
                <a:latin typeface="Times New Roman"/>
                <a:ea typeface="Times New Roman"/>
              </a:rPr>
              <a:t>2019 </a:t>
            </a:r>
            <a:r>
              <a:rPr lang="ru-RU" sz="1400" dirty="0">
                <a:latin typeface="Times New Roman"/>
                <a:ea typeface="Times New Roman"/>
              </a:rPr>
              <a:t>году составила   </a:t>
            </a:r>
            <a:r>
              <a:rPr lang="ru-RU" sz="1400" dirty="0" smtClean="0">
                <a:latin typeface="Times New Roman"/>
                <a:ea typeface="Times New Roman"/>
              </a:rPr>
              <a:t>20,02%, </a:t>
            </a:r>
            <a:r>
              <a:rPr lang="ru-RU" sz="1400" dirty="0">
                <a:latin typeface="Times New Roman"/>
                <a:ea typeface="Times New Roman"/>
              </a:rPr>
              <a:t>в </a:t>
            </a:r>
            <a:r>
              <a:rPr lang="ru-RU" sz="1400" dirty="0" smtClean="0">
                <a:latin typeface="Times New Roman"/>
                <a:ea typeface="Times New Roman"/>
              </a:rPr>
              <a:t>2018 </a:t>
            </a:r>
            <a:r>
              <a:rPr lang="ru-RU" sz="1400" dirty="0">
                <a:latin typeface="Times New Roman"/>
                <a:ea typeface="Times New Roman"/>
              </a:rPr>
              <a:t>году </a:t>
            </a:r>
            <a:r>
              <a:rPr lang="ru-RU" sz="1400" dirty="0" smtClean="0">
                <a:latin typeface="Times New Roman"/>
                <a:ea typeface="Times New Roman"/>
              </a:rPr>
              <a:t>26,58% (снижение в 2019 году произошло за счёт увеличения  </a:t>
            </a:r>
            <a:r>
              <a:rPr lang="ru-RU" sz="1400" dirty="0">
                <a:latin typeface="Times New Roman"/>
                <a:ea typeface="Times New Roman"/>
              </a:rPr>
              <a:t>в </a:t>
            </a:r>
            <a:r>
              <a:rPr lang="ru-RU" sz="1400" dirty="0" smtClean="0">
                <a:latin typeface="Times New Roman"/>
                <a:ea typeface="Times New Roman"/>
              </a:rPr>
              <a:t>2019 году расходования средств за счёт </a:t>
            </a:r>
            <a:r>
              <a:rPr lang="ru-RU" sz="1400" dirty="0">
                <a:latin typeface="Times New Roman"/>
                <a:ea typeface="Times New Roman"/>
              </a:rPr>
              <a:t>субсидий и иных межбюджетных трансфертов из бюджетов других уровней бюджетной системы РФ).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           Расходы консолидированного бюджета осуществлялись исходя из текущей потребности бюджетной обеспеченности казённых учреждений и расходов на реализацию муниципальных программ. Просроченная кредиторская задолженность на конец отчётного периода отсутствует.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           Общая сумма расходов консолидированного бюджета в </a:t>
            </a:r>
            <a:r>
              <a:rPr lang="ru-RU" sz="1400" dirty="0" smtClean="0">
                <a:latin typeface="Times New Roman"/>
                <a:ea typeface="Times New Roman"/>
              </a:rPr>
              <a:t>2019 </a:t>
            </a:r>
            <a:r>
              <a:rPr lang="ru-RU" sz="1400" dirty="0">
                <a:latin typeface="Times New Roman"/>
                <a:ea typeface="Times New Roman"/>
              </a:rPr>
              <a:t>году составила </a:t>
            </a:r>
            <a:r>
              <a:rPr lang="ru-RU" sz="1400" dirty="0" smtClean="0">
                <a:latin typeface="Times New Roman"/>
                <a:ea typeface="Times New Roman"/>
              </a:rPr>
              <a:t>526,0 </a:t>
            </a:r>
            <a:r>
              <a:rPr lang="ru-RU" sz="1400" dirty="0" err="1">
                <a:latin typeface="Times New Roman"/>
                <a:ea typeface="Times New Roman"/>
              </a:rPr>
              <a:t>млн.руб</a:t>
            </a:r>
            <a:r>
              <a:rPr lang="ru-RU" sz="1400" dirty="0">
                <a:latin typeface="Times New Roman"/>
                <a:ea typeface="Times New Roman"/>
              </a:rPr>
              <a:t>., в том числе расходов городских и сельских поселений </a:t>
            </a:r>
            <a:r>
              <a:rPr lang="ru-RU" sz="1400" dirty="0" smtClean="0">
                <a:latin typeface="Times New Roman"/>
                <a:ea typeface="Times New Roman"/>
              </a:rPr>
              <a:t>68,2 </a:t>
            </a:r>
            <a:r>
              <a:rPr lang="ru-RU" sz="1400" dirty="0" err="1">
                <a:latin typeface="Times New Roman"/>
                <a:ea typeface="Times New Roman"/>
              </a:rPr>
              <a:t>млн.руб</a:t>
            </a:r>
            <a:r>
              <a:rPr lang="ru-RU" sz="1400" dirty="0">
                <a:latin typeface="Times New Roman"/>
                <a:ea typeface="Times New Roman"/>
              </a:rPr>
              <a:t>.; в </a:t>
            </a:r>
            <a:r>
              <a:rPr lang="ru-RU" sz="1400" dirty="0" smtClean="0">
                <a:latin typeface="Times New Roman"/>
                <a:ea typeface="Times New Roman"/>
              </a:rPr>
              <a:t>2018 </a:t>
            </a:r>
            <a:r>
              <a:rPr lang="ru-RU" sz="1400" dirty="0">
                <a:latin typeface="Times New Roman"/>
                <a:ea typeface="Times New Roman"/>
              </a:rPr>
              <a:t>году сумма расходов консолидированного бюджета </a:t>
            </a:r>
            <a:r>
              <a:rPr lang="ru-RU" sz="1400" dirty="0" smtClean="0">
                <a:latin typeface="Times New Roman"/>
                <a:ea typeface="Times New Roman"/>
              </a:rPr>
              <a:t>445,1 </a:t>
            </a:r>
            <a:r>
              <a:rPr lang="ru-RU" sz="1400" dirty="0" err="1">
                <a:latin typeface="Times New Roman"/>
                <a:ea typeface="Times New Roman"/>
              </a:rPr>
              <a:t>млн.руб</a:t>
            </a:r>
            <a:r>
              <a:rPr lang="ru-RU" sz="1400" dirty="0">
                <a:latin typeface="Times New Roman"/>
                <a:ea typeface="Times New Roman"/>
              </a:rPr>
              <a:t>., в </a:t>
            </a:r>
            <a:r>
              <a:rPr lang="ru-RU" sz="1400" dirty="0" err="1">
                <a:latin typeface="Times New Roman"/>
                <a:ea typeface="Times New Roman"/>
              </a:rPr>
              <a:t>т.ч</a:t>
            </a:r>
            <a:r>
              <a:rPr lang="ru-RU" sz="1400" dirty="0">
                <a:latin typeface="Times New Roman"/>
                <a:ea typeface="Times New Roman"/>
              </a:rPr>
              <a:t>. расходов городских и сельских поселений </a:t>
            </a:r>
            <a:r>
              <a:rPr lang="ru-RU" sz="1400" dirty="0" smtClean="0">
                <a:latin typeface="Times New Roman"/>
                <a:ea typeface="Times New Roman"/>
              </a:rPr>
              <a:t>51,7  </a:t>
            </a:r>
            <a:r>
              <a:rPr lang="ru-RU" sz="1400" dirty="0" err="1">
                <a:latin typeface="Times New Roman"/>
                <a:ea typeface="Times New Roman"/>
              </a:rPr>
              <a:t>млн.руб</a:t>
            </a:r>
            <a:r>
              <a:rPr lang="ru-RU" sz="1400" dirty="0" smtClean="0">
                <a:latin typeface="Times New Roman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08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1564</Words>
  <Application>Microsoft Office PowerPoint</Application>
  <PresentationFormat>Экран (4:3)</PresentationFormat>
  <Paragraphs>383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Franklin Gothic Book</vt:lpstr>
      <vt:lpstr>Franklin Gothic Medium</vt:lpstr>
      <vt:lpstr>Symbol</vt:lpstr>
      <vt:lpstr>Times New Roman</vt:lpstr>
      <vt:lpstr>Wingdings</vt:lpstr>
      <vt:lpstr>Wingdings 2</vt:lpstr>
      <vt:lpstr>Трек</vt:lpstr>
      <vt:lpstr>Прогноз социально-экономического развития</vt:lpstr>
      <vt:lpstr>Прогноз социально-экономического развития Тернейского муниципального района  на 2021 год и до 2023 года </vt:lpstr>
      <vt:lpstr>1.  Демография. </vt:lpstr>
      <vt:lpstr>2. Производство товаров и услуг.</vt:lpstr>
      <vt:lpstr>3. Сельское хозяйство.</vt:lpstr>
      <vt:lpstr>4. Торговля и услуги населению.</vt:lpstr>
      <vt:lpstr>5.  Малое предпринимательство.</vt:lpstr>
      <vt:lpstr> 6.  Инвестиции.</vt:lpstr>
      <vt:lpstr> 7. Финансы.</vt:lpstr>
      <vt:lpstr> 8. Труд и занятость. </vt:lpstr>
      <vt:lpstr> 9. Перечень основных проблемных вопросов развития региона, сдерживающих его социально-экономическое развитие.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социально-экономического развития</dc:title>
  <dc:creator>Anna</dc:creator>
  <cp:lastModifiedBy>Anna</cp:lastModifiedBy>
  <cp:revision>61</cp:revision>
  <dcterms:created xsi:type="dcterms:W3CDTF">2019-11-26T00:18:07Z</dcterms:created>
  <dcterms:modified xsi:type="dcterms:W3CDTF">2020-12-14T00:01:19Z</dcterms:modified>
</cp:coreProperties>
</file>