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14.12.2020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14.12.2020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14.12.2020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14.12.2020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14.12.2020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Понятия и термины</a:t>
            </a:r>
            <a:endParaRPr lang="ru-RU" dirty="0"/>
          </a:p>
        </p:txBody>
      </p:sp>
    </p:spTree>
    <p:extLst>
      <p:ext uri="{BB962C8B-B14F-4D97-AF65-F5344CB8AC3E}">
        <p14:creationId xmlns:p14="http://schemas.microsoft.com/office/powerpoint/2010/main" val="2444574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91806">
              <a:schemeClr val="tx1">
                <a:lumMod val="85000"/>
              </a:schemeClr>
            </a:gs>
            <a:gs pos="44000">
              <a:schemeClr val="tx1">
                <a:lumMod val="65000"/>
              </a:schemeClr>
            </a:gs>
            <a:gs pos="74000">
              <a:schemeClr val="tx1">
                <a:lumMod val="75000"/>
              </a:schemeClr>
            </a:gs>
            <a:gs pos="83000">
              <a:schemeClr val="tx1">
                <a:lumMod val="85000"/>
              </a:schemeClr>
            </a:gs>
            <a:gs pos="100000">
              <a:schemeClr val="tx1">
                <a:lumMod val="85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568952" cy="6120680"/>
          </a:xfrm>
        </p:spPr>
        <p:txBody>
          <a:bodyPr>
            <a:normAutofit/>
          </a:bodyPr>
          <a:lstStyle/>
          <a:p>
            <a:pPr marL="137160" indent="0" algn="just">
              <a:buNone/>
            </a:pPr>
            <a:r>
              <a:rPr lang="ru-RU" sz="1400" dirty="0">
                <a:solidFill>
                  <a:schemeClr val="bg1">
                    <a:lumMod val="95000"/>
                    <a:lumOff val="5000"/>
                  </a:schemeClr>
                </a:solidFill>
              </a:rPr>
              <a:t>В целях составления бюджета </a:t>
            </a:r>
            <a:r>
              <a:rPr lang="ru-RU" sz="1400" dirty="0" smtClean="0">
                <a:solidFill>
                  <a:schemeClr val="bg1">
                    <a:lumMod val="95000"/>
                    <a:lumOff val="5000"/>
                  </a:schemeClr>
                </a:solidFill>
              </a:rPr>
              <a:t>округа </a:t>
            </a:r>
            <a:r>
              <a:rPr lang="ru-RU" sz="1400" dirty="0">
                <a:solidFill>
                  <a:schemeClr val="bg1">
                    <a:lumMod val="95000"/>
                    <a:lumOff val="5000"/>
                  </a:schemeClr>
                </a:solidFill>
              </a:rPr>
              <a:t>на текущий (следующий) финансовый год и плановый период (далее – бюджет для граждан), основанного на проекте решения (решении) о бюджете </a:t>
            </a:r>
            <a:r>
              <a:rPr lang="ru-RU" sz="1400" dirty="0" smtClean="0">
                <a:solidFill>
                  <a:schemeClr val="bg1">
                    <a:lumMod val="95000"/>
                    <a:lumOff val="5000"/>
                  </a:schemeClr>
                </a:solidFill>
              </a:rPr>
              <a:t>Тернейского </a:t>
            </a:r>
            <a:r>
              <a:rPr lang="ru-RU" sz="1400" dirty="0">
                <a:solidFill>
                  <a:schemeClr val="bg1">
                    <a:lumMod val="95000"/>
                    <a:lumOff val="5000"/>
                  </a:schemeClr>
                </a:solidFill>
              </a:rPr>
              <a:t>муниципального </a:t>
            </a:r>
            <a:r>
              <a:rPr lang="ru-RU" sz="1400" dirty="0" smtClean="0">
                <a:solidFill>
                  <a:schemeClr val="bg1">
                    <a:lumMod val="95000"/>
                    <a:lumOff val="5000"/>
                  </a:schemeClr>
                </a:solidFill>
              </a:rPr>
              <a:t>округа </a:t>
            </a:r>
            <a:r>
              <a:rPr lang="ru-RU" sz="1400" dirty="0">
                <a:solidFill>
                  <a:schemeClr val="bg1">
                    <a:lumMod val="95000"/>
                    <a:lumOff val="5000"/>
                  </a:schemeClr>
                </a:solidFill>
              </a:rPr>
              <a:t>на текущий (следующий) финансовый год и плановый период, применяются </a:t>
            </a:r>
            <a:r>
              <a:rPr lang="ru-RU" sz="1400" dirty="0" smtClean="0">
                <a:solidFill>
                  <a:schemeClr val="bg1">
                    <a:lumMod val="95000"/>
                    <a:lumOff val="5000"/>
                  </a:schemeClr>
                </a:solidFill>
              </a:rPr>
              <a:t>следующие </a:t>
            </a:r>
            <a:r>
              <a:rPr lang="ru-RU" sz="1400" dirty="0">
                <a:solidFill>
                  <a:schemeClr val="bg1">
                    <a:lumMod val="95000"/>
                    <a:lumOff val="5000"/>
                  </a:schemeClr>
                </a:solidFill>
              </a:rPr>
              <a:t>понятия и </a:t>
            </a:r>
            <a:r>
              <a:rPr lang="ru-RU" sz="1400" dirty="0" smtClean="0">
                <a:solidFill>
                  <a:schemeClr val="bg1">
                    <a:lumMod val="95000"/>
                    <a:lumOff val="5000"/>
                  </a:schemeClr>
                </a:solidFill>
              </a:rPr>
              <a:t>термины:</a:t>
            </a:r>
          </a:p>
          <a:p>
            <a:pPr marL="137160" indent="0" algn="just">
              <a:buNone/>
            </a:pPr>
            <a:endParaRPr lang="ru-RU" sz="1400" dirty="0"/>
          </a:p>
        </p:txBody>
      </p:sp>
      <p:sp>
        <p:nvSpPr>
          <p:cNvPr id="4" name="Скругленный прямоугольник 3"/>
          <p:cNvSpPr/>
          <p:nvPr/>
        </p:nvSpPr>
        <p:spPr>
          <a:xfrm>
            <a:off x="395536" y="1412776"/>
            <a:ext cx="3960440" cy="1368152"/>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2900" algn="just">
              <a:spcBef>
                <a:spcPts val="600"/>
              </a:spcBef>
              <a:spcAft>
                <a:spcPts val="600"/>
              </a:spcAft>
            </a:pPr>
            <a:r>
              <a:rPr lang="ru-RU" sz="1600" b="1" dirty="0">
                <a:solidFill>
                  <a:schemeClr val="bg1">
                    <a:lumMod val="65000"/>
                    <a:lumOff val="35000"/>
                  </a:schemeClr>
                </a:solidFill>
                <a:ea typeface="Times New Roman"/>
              </a:rPr>
              <a:t>бюджет </a:t>
            </a:r>
            <a:r>
              <a:rPr lang="ru-RU" sz="1600" dirty="0">
                <a:solidFill>
                  <a:schemeClr val="bg1">
                    <a:lumMod val="65000"/>
                    <a:lumOff val="35000"/>
                  </a:schemeClr>
                </a:solidFill>
                <a:ea typeface="Times New Roman"/>
              </a:rPr>
              <a:t>- 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p:txBody>
      </p:sp>
      <p:sp>
        <p:nvSpPr>
          <p:cNvPr id="5" name="Скругленный прямоугольник 4"/>
          <p:cNvSpPr/>
          <p:nvPr/>
        </p:nvSpPr>
        <p:spPr>
          <a:xfrm>
            <a:off x="5004048" y="1412776"/>
            <a:ext cx="3816424" cy="20162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консолидированный бюджет </a:t>
            </a:r>
            <a:r>
              <a:rPr lang="ru-RU" sz="1600" dirty="0">
                <a:solidFill>
                  <a:schemeClr val="bg1">
                    <a:lumMod val="65000"/>
                    <a:lumOff val="35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без учета межбюджетных трансфертов между этими бюджетами;</a:t>
            </a:r>
          </a:p>
        </p:txBody>
      </p:sp>
      <p:sp>
        <p:nvSpPr>
          <p:cNvPr id="6" name="Скругленный прямоугольник 5"/>
          <p:cNvSpPr/>
          <p:nvPr/>
        </p:nvSpPr>
        <p:spPr>
          <a:xfrm>
            <a:off x="179512" y="3068960"/>
            <a:ext cx="3528392" cy="32403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бюджетная система Российской Федерации</a:t>
            </a:r>
            <a:r>
              <a:rPr lang="ru-RU" sz="1600" dirty="0">
                <a:solidFill>
                  <a:schemeClr val="bg1">
                    <a:lumMod val="65000"/>
                    <a:lumOff val="35000"/>
                  </a:schemeClr>
                </a:solidFill>
              </a:rPr>
              <a:t> - основанная на экономических отношениях и государственном устройстве Российской Федерации, регулируемая законодательством Российской Федерации совокупность федерального бюджета, бюджетов субъектов Российской Федерации, местных бюджетов и бюджетов государственных внебюджетных фондов;</a:t>
            </a:r>
          </a:p>
        </p:txBody>
      </p:sp>
      <p:sp>
        <p:nvSpPr>
          <p:cNvPr id="7" name="Скругленный прямоугольник 6"/>
          <p:cNvSpPr/>
          <p:nvPr/>
        </p:nvSpPr>
        <p:spPr>
          <a:xfrm>
            <a:off x="4067944" y="3645024"/>
            <a:ext cx="4536504"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доходы бюджета </a:t>
            </a:r>
            <a:r>
              <a:rPr lang="ru-RU" sz="1600" dirty="0">
                <a:solidFill>
                  <a:schemeClr val="bg1">
                    <a:lumMod val="65000"/>
                    <a:lumOff val="35000"/>
                  </a:schemeClr>
                </a:solidFill>
              </a:rPr>
              <a:t>- поступающие в бюджет денежные средства, за исключением средств, являющихся в соответствии с настоящим Кодексом источниками финансирования дефицита бюджета;</a:t>
            </a:r>
          </a:p>
        </p:txBody>
      </p:sp>
      <p:sp>
        <p:nvSpPr>
          <p:cNvPr id="8" name="Скругленный прямоугольник 7"/>
          <p:cNvSpPr/>
          <p:nvPr/>
        </p:nvSpPr>
        <p:spPr>
          <a:xfrm>
            <a:off x="4067944" y="5373216"/>
            <a:ext cx="4536504" cy="129614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расходы бюджета - </a:t>
            </a:r>
            <a:r>
              <a:rPr lang="ru-RU" sz="1600" dirty="0">
                <a:solidFill>
                  <a:schemeClr val="bg1">
                    <a:lumMod val="65000"/>
                    <a:lumOff val="35000"/>
                  </a:schemeClr>
                </a:solidFill>
              </a:rPr>
              <a:t>выплачиваемые из бюджета денежные средства, за исключением средств, являющихся в соответствии с настоящим Кодексом источниками финансирования дефицита бюджета;</a:t>
            </a:r>
          </a:p>
        </p:txBody>
      </p:sp>
      <p:sp>
        <p:nvSpPr>
          <p:cNvPr id="2" name="Прямоугольник 1"/>
          <p:cNvSpPr/>
          <p:nvPr/>
        </p:nvSpPr>
        <p:spPr>
          <a:xfrm>
            <a:off x="0" y="0"/>
            <a:ext cx="4824536" cy="404664"/>
          </a:xfrm>
          <a:prstGeom prst="rect">
            <a:avLst/>
          </a:prstGeom>
          <a:effectLst>
            <a:softEdge rad="6350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ru-RU" dirty="0" smtClean="0">
                <a:solidFill>
                  <a:schemeClr val="bg1">
                    <a:lumMod val="95000"/>
                    <a:lumOff val="5000"/>
                  </a:schemeClr>
                </a:solidFill>
              </a:rPr>
              <a:t>Термины</a:t>
            </a:r>
          </a:p>
        </p:txBody>
      </p:sp>
    </p:spTree>
    <p:extLst>
      <p:ext uri="{BB962C8B-B14F-4D97-AF65-F5344CB8AC3E}">
        <p14:creationId xmlns:p14="http://schemas.microsoft.com/office/powerpoint/2010/main" val="1372180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8297" y="620688"/>
            <a:ext cx="3312368"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дефицит бюджета </a:t>
            </a:r>
            <a:r>
              <a:rPr lang="ru-RU" sz="1600" dirty="0">
                <a:solidFill>
                  <a:schemeClr val="bg1">
                    <a:lumMod val="65000"/>
                    <a:lumOff val="35000"/>
                  </a:schemeClr>
                </a:solidFill>
              </a:rPr>
              <a:t>- превышение расходов бюджета над его доходами;</a:t>
            </a:r>
          </a:p>
          <a:p>
            <a:pPr algn="ctr"/>
            <a:r>
              <a:rPr lang="ru-RU" sz="1600" b="1" dirty="0">
                <a:solidFill>
                  <a:schemeClr val="bg1">
                    <a:lumMod val="65000"/>
                    <a:lumOff val="35000"/>
                  </a:schemeClr>
                </a:solidFill>
              </a:rPr>
              <a:t>профицит бюджета </a:t>
            </a:r>
            <a:r>
              <a:rPr lang="ru-RU" sz="1600" dirty="0">
                <a:solidFill>
                  <a:schemeClr val="bg1">
                    <a:lumMod val="65000"/>
                    <a:lumOff val="35000"/>
                  </a:schemeClr>
                </a:solidFill>
              </a:rPr>
              <a:t>- превышение доходов бюджета над его расходами;</a:t>
            </a:r>
          </a:p>
        </p:txBody>
      </p:sp>
      <p:sp>
        <p:nvSpPr>
          <p:cNvPr id="5" name="Скругленный прямоугольник 4"/>
          <p:cNvSpPr/>
          <p:nvPr/>
        </p:nvSpPr>
        <p:spPr>
          <a:xfrm>
            <a:off x="3995936" y="188640"/>
            <a:ext cx="4968551" cy="266429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бюджетный процесс </a:t>
            </a:r>
            <a:r>
              <a:rPr lang="ru-RU" sz="1600" dirty="0">
                <a:solidFill>
                  <a:schemeClr val="bg1">
                    <a:lumMod val="65000"/>
                    <a:lumOff val="35000"/>
                  </a:schemeClr>
                </a:solidFill>
              </a:rPr>
              <a:t>- регламентируемая законодательством Российской Федерации деятельность органов государственной власти, органов местного самоуправления и иных участников бюджетного процесса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p:txBody>
      </p:sp>
      <p:sp>
        <p:nvSpPr>
          <p:cNvPr id="6" name="Скругленный прямоугольник 5"/>
          <p:cNvSpPr/>
          <p:nvPr/>
        </p:nvSpPr>
        <p:spPr>
          <a:xfrm>
            <a:off x="137049" y="2348880"/>
            <a:ext cx="3384376"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бюджетные ассигнования - </a:t>
            </a:r>
            <a:r>
              <a:rPr lang="ru-RU" sz="1600" dirty="0">
                <a:solidFill>
                  <a:schemeClr val="bg1">
                    <a:lumMod val="65000"/>
                    <a:lumOff val="35000"/>
                  </a:schemeClr>
                </a:solidFill>
              </a:rPr>
              <a:t>предельные объемы денежных средств, предусмотренных в соответствующем финансовом году для исполнения бюджетных обязательств;</a:t>
            </a:r>
          </a:p>
        </p:txBody>
      </p:sp>
      <p:sp>
        <p:nvSpPr>
          <p:cNvPr id="7" name="Скругленный прямоугольник 6"/>
          <p:cNvSpPr/>
          <p:nvPr/>
        </p:nvSpPr>
        <p:spPr>
          <a:xfrm>
            <a:off x="187023" y="4149080"/>
            <a:ext cx="3240360" cy="196936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отношения </a:t>
            </a:r>
            <a:r>
              <a:rPr lang="ru-RU" sz="1600" dirty="0">
                <a:solidFill>
                  <a:schemeClr val="bg1">
                    <a:lumMod val="65000"/>
                    <a:lumOff val="35000"/>
                  </a:schemeClr>
                </a:solidFill>
              </a:rPr>
              <a:t>- взаимоотношения между публично-правовыми образованиями по вопросам регулирования бюджетных правоотношений, организации и осуществления бюджетного процесса;</a:t>
            </a:r>
          </a:p>
        </p:txBody>
      </p:sp>
      <p:sp>
        <p:nvSpPr>
          <p:cNvPr id="8" name="Скругленный прямоугольник 7"/>
          <p:cNvSpPr/>
          <p:nvPr/>
        </p:nvSpPr>
        <p:spPr>
          <a:xfrm>
            <a:off x="3546728" y="3059901"/>
            <a:ext cx="5435810" cy="367240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50" b="1" dirty="0">
                <a:solidFill>
                  <a:schemeClr val="bg1">
                    <a:lumMod val="65000"/>
                    <a:lumOff val="35000"/>
                  </a:schemeClr>
                </a:solidFill>
              </a:rPr>
              <a:t>публичные нормативные обязательства </a:t>
            </a:r>
            <a:r>
              <a:rPr lang="ru-RU" sz="1450" dirty="0">
                <a:solidFill>
                  <a:schemeClr val="bg1">
                    <a:lumMod val="65000"/>
                    <a:lumOff val="35000"/>
                  </a:schemeClr>
                </a:solidFill>
              </a:rPr>
              <a:t>- публичные обязательства перед физическим лицом, подлежащие исполнению в денежной форме в установленном соответствующим законом, иным нормативным правовым актом размере или имеющие установленный порядок его индексации, за исключением выплат физическому лицу, предусмотренных статусом государственных (муниципальных) служащих, а также лиц, замещающих государственные должности Российской Федерации, государственные должности субъектов Российской Федерации, муниципальные должности, работников казенных учреждений, военнослужащих, проходящих военную службу по призыву (обладающих статусом военнослужащих, проходящих военную службу по призыву), лиц, обучающихся (воспитанников) в государственных (муниципальных) образовательных учреждениях;</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293" y="0"/>
            <a:ext cx="4883319" cy="493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5131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336704"/>
          </a:xfrm>
        </p:spPr>
        <p:txBody>
          <a:bodyPr/>
          <a:lstStyle/>
          <a:p>
            <a:endParaRPr lang="ru-RU" dirty="0"/>
          </a:p>
        </p:txBody>
      </p:sp>
      <p:sp>
        <p:nvSpPr>
          <p:cNvPr id="4" name="Скругленный прямоугольник 3"/>
          <p:cNvSpPr/>
          <p:nvPr/>
        </p:nvSpPr>
        <p:spPr>
          <a:xfrm>
            <a:off x="256082" y="332656"/>
            <a:ext cx="3528392" cy="158417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трансферты </a:t>
            </a:r>
            <a:r>
              <a:rPr lang="ru-RU" sz="1600" dirty="0">
                <a:solidFill>
                  <a:schemeClr val="bg1">
                    <a:lumMod val="65000"/>
                    <a:lumOff val="35000"/>
                  </a:schemeClr>
                </a:solidFill>
              </a:rPr>
              <a:t>- средства, предоставляемые одним бюджетом бюджетной системы Российской Федерации другому бюджету бюджетной системы Российской Федерации;</a:t>
            </a:r>
          </a:p>
        </p:txBody>
      </p:sp>
      <p:sp>
        <p:nvSpPr>
          <p:cNvPr id="5" name="Скругленный прямоугольник 4"/>
          <p:cNvSpPr/>
          <p:nvPr/>
        </p:nvSpPr>
        <p:spPr>
          <a:xfrm>
            <a:off x="4345756" y="692696"/>
            <a:ext cx="4392488" cy="38164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дотации</a:t>
            </a:r>
            <a:r>
              <a:rPr lang="ru-RU" sz="1600" dirty="0">
                <a:solidFill>
                  <a:schemeClr val="bg1">
                    <a:lumMod val="65000"/>
                    <a:lumOff val="35000"/>
                  </a:schemeClr>
                </a:solidFill>
              </a:rPr>
              <a:t> - межбюджетные трансферты, предоставляемые на безвозмездной и безвозвратной основе без установления направлений и (или) условий их использования;</a:t>
            </a:r>
          </a:p>
          <a:p>
            <a:pPr algn="ctr"/>
            <a:r>
              <a:rPr lang="ru-RU" sz="1600" b="1" dirty="0">
                <a:solidFill>
                  <a:schemeClr val="bg1">
                    <a:lumMod val="65000"/>
                    <a:lumOff val="35000"/>
                  </a:schemeClr>
                </a:solidFill>
              </a:rPr>
              <a:t>субсидия</a:t>
            </a:r>
            <a:r>
              <a:rPr lang="ru-RU" sz="1600" dirty="0">
                <a:solidFill>
                  <a:schemeClr val="bg1">
                    <a:lumMod val="65000"/>
                    <a:lumOff val="35000"/>
                  </a:schemeClr>
                </a:solidFill>
              </a:rPr>
              <a:t> - бюджетные средства, предоставляемые юридическим и физическим лицам, бюджету другого уровня на условиях долевого финансирования программ, отраслей, предприятий и т.д.;</a:t>
            </a:r>
          </a:p>
          <a:p>
            <a:pPr algn="ctr"/>
            <a:r>
              <a:rPr lang="ru-RU" sz="1600" b="1" dirty="0">
                <a:solidFill>
                  <a:schemeClr val="bg1">
                    <a:lumMod val="65000"/>
                    <a:lumOff val="35000"/>
                  </a:schemeClr>
                </a:solidFill>
              </a:rPr>
              <a:t>субвенция</a:t>
            </a:r>
            <a:r>
              <a:rPr lang="ru-RU" sz="1600" dirty="0">
                <a:solidFill>
                  <a:schemeClr val="bg1">
                    <a:lumMod val="65000"/>
                    <a:lumOff val="35000"/>
                  </a:schemeClr>
                </a:solidFill>
              </a:rPr>
              <a:t> - бюджетные средства, предоставляемые бюджету другого уровня на безвозвратной и безвозмездной основе на осуществление целевых </a:t>
            </a:r>
            <a:r>
              <a:rPr lang="ru-RU" sz="1600" dirty="0" smtClean="0">
                <a:solidFill>
                  <a:schemeClr val="bg1">
                    <a:lumMod val="65000"/>
                    <a:lumOff val="35000"/>
                  </a:schemeClr>
                </a:solidFill>
              </a:rPr>
              <a:t>расходов;</a:t>
            </a:r>
            <a:endParaRPr lang="ru-RU" sz="1600" dirty="0">
              <a:solidFill>
                <a:schemeClr val="bg1">
                  <a:lumMod val="65000"/>
                  <a:lumOff val="35000"/>
                </a:schemeClr>
              </a:solidFill>
            </a:endParaRPr>
          </a:p>
        </p:txBody>
      </p:sp>
      <p:sp>
        <p:nvSpPr>
          <p:cNvPr id="6" name="Скругленный прямоугольник 5"/>
          <p:cNvSpPr/>
          <p:nvPr/>
        </p:nvSpPr>
        <p:spPr>
          <a:xfrm>
            <a:off x="251521" y="2060848"/>
            <a:ext cx="3744416" cy="293565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государственные (муниципальные) услуги (работы) </a:t>
            </a:r>
            <a:r>
              <a:rPr lang="ru-RU" sz="1600" dirty="0">
                <a:solidFill>
                  <a:schemeClr val="bg1">
                    <a:lumMod val="65000"/>
                    <a:lumOff val="35000"/>
                  </a:schemeClr>
                </a:solidFill>
              </a:rPr>
              <a:t>- услуги (работы), оказываемые (выполняемые) органами государственной власти (органами местного самоуправления), государственными (муниципальными) учреждениями и в случаях, установленных законодательством Российской Федерации, иными юридическими лицами;</a:t>
            </a:r>
          </a:p>
        </p:txBody>
      </p:sp>
      <p:sp>
        <p:nvSpPr>
          <p:cNvPr id="2" name="Скругленный прямоугольник 1"/>
          <p:cNvSpPr/>
          <p:nvPr/>
        </p:nvSpPr>
        <p:spPr>
          <a:xfrm>
            <a:off x="4427984" y="4797152"/>
            <a:ext cx="4464496" cy="180020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текущий финансовый год </a:t>
            </a:r>
            <a:r>
              <a:rPr lang="ru-RU" sz="1600" dirty="0">
                <a:solidFill>
                  <a:schemeClr val="bg1">
                    <a:lumMod val="65000"/>
                    <a:lumOff val="35000"/>
                  </a:schemeClr>
                </a:solidFill>
              </a:rPr>
              <a:t>- год, в котором осуществляется исполнение бюджета, составление и рассмотрение проекта бюджета на очередной финансовый год (очередной финансовый год и плановый период);</a:t>
            </a:r>
          </a:p>
          <a:p>
            <a:pPr algn="ctr"/>
            <a:r>
              <a:rPr lang="ru-RU" sz="1600" dirty="0">
                <a:solidFill>
                  <a:schemeClr val="bg1">
                    <a:lumMod val="65000"/>
                    <a:lumOff val="35000"/>
                  </a:schemeClr>
                </a:solidFill>
              </a:rPr>
              <a:t>очередной финансовый год - год, следующий за текущим финансовым годом;</a:t>
            </a:r>
          </a:p>
        </p:txBody>
      </p:sp>
      <p:sp>
        <p:nvSpPr>
          <p:cNvPr id="7" name="Скругленный прямоугольник 6"/>
          <p:cNvSpPr/>
          <p:nvPr/>
        </p:nvSpPr>
        <p:spPr>
          <a:xfrm>
            <a:off x="287525" y="5121188"/>
            <a:ext cx="3672407" cy="147616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плановый период </a:t>
            </a:r>
            <a:r>
              <a:rPr lang="ru-RU" sz="1600" dirty="0">
                <a:solidFill>
                  <a:schemeClr val="bg1">
                    <a:lumMod val="65000"/>
                    <a:lumOff val="35000"/>
                  </a:schemeClr>
                </a:solidFill>
              </a:rPr>
              <a:t>- два финансовых года, следующие за очередным финансовым годом;</a:t>
            </a:r>
          </a:p>
          <a:p>
            <a:pPr algn="ctr"/>
            <a:r>
              <a:rPr lang="ru-RU" sz="1600" b="1" dirty="0">
                <a:solidFill>
                  <a:schemeClr val="bg1">
                    <a:lumMod val="65000"/>
                    <a:lumOff val="35000"/>
                  </a:schemeClr>
                </a:solidFill>
              </a:rPr>
              <a:t>отчетный финансовый год </a:t>
            </a:r>
            <a:r>
              <a:rPr lang="ru-RU" sz="1600" dirty="0">
                <a:solidFill>
                  <a:schemeClr val="bg1">
                    <a:lumMod val="65000"/>
                    <a:lumOff val="35000"/>
                  </a:schemeClr>
                </a:solidFill>
              </a:rPr>
              <a:t>- год, предшествующий текущему финансовому </a:t>
            </a:r>
            <a:r>
              <a:rPr lang="ru-RU" sz="1600" dirty="0" smtClean="0">
                <a:solidFill>
                  <a:schemeClr val="bg1">
                    <a:lumMod val="65000"/>
                    <a:lumOff val="35000"/>
                  </a:schemeClr>
                </a:solidFill>
              </a:rPr>
              <a:t>году;</a:t>
            </a:r>
            <a:endParaRPr lang="ru-RU" sz="1600" dirty="0">
              <a:solidFill>
                <a:schemeClr val="bg1">
                  <a:lumMod val="65000"/>
                  <a:lumOff val="3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230" y="-70352"/>
            <a:ext cx="48831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85115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TotalTime>
  <Words>592</Words>
  <Application>Microsoft Office PowerPoint</Application>
  <PresentationFormat>Экран (4:3)</PresentationFormat>
  <Paragraphs>23</Paragraphs>
  <Slides>4</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4</vt:i4>
      </vt:variant>
    </vt:vector>
  </HeadingPairs>
  <TitlesOfParts>
    <vt:vector size="12" baseType="lpstr">
      <vt:lpstr>Arial</vt:lpstr>
      <vt:lpstr>Book Antiqua</vt:lpstr>
      <vt:lpstr>Lucida Sans</vt:lpstr>
      <vt:lpstr>Times New Roman</vt:lpstr>
      <vt:lpstr>Wingdings</vt:lpstr>
      <vt:lpstr>Wingdings 2</vt:lpstr>
      <vt:lpstr>Wingdings 3</vt:lpstr>
      <vt:lpstr>Апекс</vt:lpstr>
      <vt:lpstr>Понятия и термины</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Понятия и термины</dc:title>
  <dc:creator>Anna</dc:creator>
  <cp:lastModifiedBy>Anna</cp:lastModifiedBy>
  <cp:revision>16</cp:revision>
  <dcterms:created xsi:type="dcterms:W3CDTF">2018-11-16T05:48:36Z</dcterms:created>
  <dcterms:modified xsi:type="dcterms:W3CDTF">2020-12-13T23:42:07Z</dcterms:modified>
</cp:coreProperties>
</file>