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90" d="100"/>
          <a:sy n="90" d="100"/>
        </p:scale>
        <p:origin x="-7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0"/>
            <a:ext cx="6815669" cy="319963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</a:t>
            </a:r>
            <a:r>
              <a:rPr lang="ru-RU" sz="3200" dirty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ТЕРНЕЙСКОГО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54130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381" y="511525"/>
            <a:ext cx="9789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Перечень межбюджетных </a:t>
            </a:r>
            <a:r>
              <a:rPr lang="ru-RU" dirty="0" smtClean="0"/>
              <a:t>трансфертов перечисляемых из краевого бюджета в бюджет </a:t>
            </a:r>
            <a:r>
              <a:rPr lang="ru-RU" dirty="0" err="1" smtClean="0"/>
              <a:t>Тернейского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муниципального района </a:t>
            </a:r>
            <a:r>
              <a:rPr lang="ru-RU" dirty="0"/>
              <a:t>на </a:t>
            </a:r>
            <a:r>
              <a:rPr lang="ru-RU" dirty="0" smtClean="0"/>
              <a:t>2020 </a:t>
            </a:r>
            <a:r>
              <a:rPr lang="ru-RU" dirty="0"/>
              <a:t>год.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08133"/>
              </p:ext>
            </p:extLst>
          </p:nvPr>
        </p:nvGraphicFramePr>
        <p:xfrm>
          <a:off x="865632" y="1255392"/>
          <a:ext cx="10351008" cy="4516267"/>
        </p:xfrm>
        <a:graphic>
          <a:graphicData uri="http://schemas.openxmlformats.org/drawingml/2006/table">
            <a:tbl>
              <a:tblPr>
                <a:effectLst>
                  <a:outerShdw blurRad="88900" dir="1800000" sx="101000" sy="101000" algn="ctr" rotWithShape="0">
                    <a:prstClr val="black">
                      <a:alpha val="47000"/>
                    </a:prstClr>
                  </a:outerShdw>
                </a:effectLst>
                <a:tableStyleId>{C4B1156A-380E-4F78-BDF5-A606A8083BF9}</a:tableStyleId>
              </a:tblPr>
              <a:tblGrid>
                <a:gridCol w="8020367"/>
                <a:gridCol w="2330641"/>
              </a:tblGrid>
              <a:tr h="378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тыс. руб.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5573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Дотации </a:t>
                      </a: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муниципальных районов на поддержку мер по обеспечению сбалансированности бюджетов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2 711,37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547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Дотации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муниципальных районов на поддержку мер по обеспечению сбалансированности бюджетов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2 711,37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6625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Субсидии </a:t>
                      </a:r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субъектов Российской Федерации и муниципальных образований (межбюджетные субсидии)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3 140,34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5573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Субсидии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на реализацию мероприятий по обеспечению жильем молодых семей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1 999,34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7959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Субсидии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бюджетам на поддержку экономического и социального развития коренных малочисленных </a:t>
                      </a:r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народов    Севера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Сибири и Дальнего Востока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347,19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5512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Субсидии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комплектование книжного фонда и обеспечение </a:t>
                      </a:r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информационно-техническим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оборудованием за счёт краевого бюджета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151,42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  <a:tr h="465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Субсидии </a:t>
                      </a:r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капитальный ремонт зданий муниципальных общеобразовательных учреждений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642,39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42" marR="6442" marT="644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7788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0560" y="541127"/>
            <a:ext cx="1091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межбюджетных трансфертов перечисляемых из краевого бюджета в бюджет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на 2020 год.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560939"/>
              </p:ext>
            </p:extLst>
          </p:nvPr>
        </p:nvGraphicFramePr>
        <p:xfrm>
          <a:off x="517358" y="959271"/>
          <a:ext cx="11153274" cy="5594536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0124359"/>
                <a:gridCol w="1028915"/>
              </a:tblGrid>
              <a:tr h="2398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Наименование межбюджетного трансферта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</a:rPr>
                        <a:t>Сумма тыс. руб.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b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субъектов Российской Федерации и муниципальных образований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194 938,56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районов на государственную регистрацию актов гражданского состояния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1 764,46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</a:t>
                      </a:r>
                      <a:r>
                        <a:rPr lang="ru-RU" sz="1200" u="none" strike="noStrike" dirty="0" smtClean="0">
                          <a:effectLst/>
                        </a:rPr>
                        <a:t>муниципальных </a:t>
                      </a:r>
                      <a:r>
                        <a:rPr lang="ru-RU" sz="1200" u="none" strike="noStrike" dirty="0">
                          <a:effectLst/>
                        </a:rPr>
                        <a:t>районов на осуществление первичного воинского учёта на территориях, где отсутствуют военные </a:t>
                      </a:r>
                      <a:r>
                        <a:rPr lang="ru-RU" sz="1200" u="none" strike="noStrike" dirty="0" smtClean="0">
                          <a:effectLst/>
                        </a:rPr>
                        <a:t>комиссариаты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2 049,34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районов на составление (изменение) списков кандидатов в присяжные заседатели федеральных судов общей юрисдикции в Российской 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19,32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районов на компенсацию части платы, взимаемой с родителей (законных представителей) за присмотр и уход за детьми, посещающими образовательные организации, реализующие образовательные программы дошкольного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3 169,34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создание и обеспечение деятельности комиссий по делам несовершеннолетних и защите их прав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1 295,64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реализацию отдельных государственных полномочий по созданию административных комиссий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812,36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14502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выполнение органами местного самоуправления отдельных государственных полномочий по государственному управлению охраной труда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856,41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по организации мероприятий при осуществлении деятельности по обращению с животными без владельцев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191,41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51014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Субвенции, передаваемые органам местного самоуправления городских округов и муниципальных районов Приморского края на реализацию государственного полномочия по установлению регулируемых тарифов на регулярные перевозки пассажиров и багажа автомобильным и наземным электрическим общественным транспортом по муниципальным маршрутам в границах муниципального образования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3,22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регистрацию и учёт граждан, имеющих право на получение жилищных субсидий в связи с переселением из районов Крайнего Севера и приравненных к ним местностям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78,19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 Субвенции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 Приморского края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50 526,94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 Субвенции на реализацию дошкольного, общего и дополнительного образования в муниципальных общеобразовательных учреждениях по основным общеобразовательным программам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106 084,79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7339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бесплатным питанием детей, обучающихся в муниципальных общеобразовательных организациях Приморского края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7 202,73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217151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организацию и обеспечение оздоровления и отдыха детей Приморского края за исключением организации отдыха детей в каникулярное время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1 801,06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171505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на реализацию полномочий органов опеки и попечительства в отношении несовершеннолетних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2 137,51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образований Приморского края на осуществление отдельных государственных полномочий по обеспечению мер социальной поддержки педагогическим работникам муниципальных образовательных организаций Приморского края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8 055,00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  <a:tr h="340824">
                <a:tc>
                  <a:txBody>
                    <a:bodyPr/>
                    <a:lstStyle/>
                    <a:p>
                      <a:pPr lvl="0" algn="l" fontAlgn="ctr"/>
                      <a:r>
                        <a:rPr lang="ru-RU" sz="1200" u="none" strike="noStrike" dirty="0">
                          <a:effectLst/>
                        </a:rPr>
                        <a:t>Субвенции бюджетам муниципальных районов Приморского края на осуществление отдельных государственных полномочий по расчёту и предоставлению дотаций на выравнивание бюджетной обеспеченности бюджетам поселений, входящих в их состав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7 057,07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163" marR="2163" marT="2163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47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718" y="525610"/>
            <a:ext cx="110455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бюджетам поселений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на осуществление государственных полномочий Российской Федерации по первичному воинскому учёту на территориях, где отсутствуют военные комиссариаты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91678"/>
              </p:ext>
            </p:extLst>
          </p:nvPr>
        </p:nvGraphicFramePr>
        <p:xfrm>
          <a:off x="1636568" y="1264274"/>
          <a:ext cx="8873836" cy="4918317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95940"/>
                <a:gridCol w="2777896"/>
              </a:tblGrid>
              <a:tr h="63726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субвенции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5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3610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Пластунское городское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341,56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795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3941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Амгунское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6368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Максимовское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588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Усть-Соболевское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177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Городское поселение Светлое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9451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Единкинское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994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Самаргинское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5604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Удэгейское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170,78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8561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Тернейское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городское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341,55</a:t>
                      </a: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21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2 049,34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7781" marR="67781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90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016551"/>
              </p:ext>
            </p:extLst>
          </p:nvPr>
        </p:nvGraphicFramePr>
        <p:xfrm>
          <a:off x="1496288" y="1286780"/>
          <a:ext cx="9206347" cy="4805124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202590"/>
                <a:gridCol w="1667919"/>
                <a:gridCol w="1705401"/>
                <a:gridCol w="1630437"/>
              </a:tblGrid>
              <a:tr h="15227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1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счёт субвенции из бюджета Приморского края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счёт собственных доходов бюджета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Тернейского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108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</a:tr>
              <a:tr h="2235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</a:tr>
              <a:tr h="22353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Тернейское городское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1 944,27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1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944,27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85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Пластунское городское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3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514,00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2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968,06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545,94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85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Городское поселение Светлое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337,64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337,64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3148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Кемское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940,80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426,70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514,10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9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Амгунское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948,55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606,05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342,50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782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Максимовское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538,16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131,75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406,41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855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Усть-Соболевское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766,25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181,05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585,20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3148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Единкинское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709,86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174,25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535,61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3001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Самаргинское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708,65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157,25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551,40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3074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Удэгейское сельское поселение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587,55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130,05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457,50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  <a:tr h="292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10 995,73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057,07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3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938,66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3" marR="5093" marT="5093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96190" y="541787"/>
            <a:ext cx="10806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Дотации на выравнивание бюджетной обеспеченности поселений </a:t>
            </a:r>
            <a:r>
              <a:rPr lang="ru-RU" b="1" dirty="0" err="1"/>
              <a:t>Тернейского</a:t>
            </a:r>
            <a:r>
              <a:rPr lang="ru-RU" b="1" dirty="0"/>
              <a:t> муниципального района из районного фонда финансовой поддержки в </a:t>
            </a:r>
            <a:r>
              <a:rPr lang="ru-RU" b="1" dirty="0" smtClean="0"/>
              <a:t>2020 </a:t>
            </a:r>
            <a:r>
              <a:rPr lang="ru-RU" b="1" dirty="0"/>
              <a:t>году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0264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2097</TotalTime>
  <Words>756</Words>
  <Application>Microsoft Office PowerPoint</Application>
  <PresentationFormat>Широкоэкранный</PresentationFormat>
  <Paragraphs>143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Garamond</vt:lpstr>
      <vt:lpstr>Times New Roman</vt:lpstr>
      <vt:lpstr>Натуральные материалы</vt:lpstr>
      <vt:lpstr>МЕЖБЮДЖЕТНЫЕ ОТНОШЕНИЯ ТЕРНЕЙСКОГО МУНИЦИПАЛЬНОГО РАЙОНА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МЕЖБЮДЖЕТНЫЕ ТРАНСФЕРТЫ ПЕРЕДАВАЕМЫЕ ПОСЕЛЕНИЯМ ТЕРНЕЙСКОГО МУНИЦИПАЛЬНОГО РАЙОНА</dc:title>
  <dc:creator>Anna</dc:creator>
  <cp:lastModifiedBy>Anna</cp:lastModifiedBy>
  <cp:revision>43</cp:revision>
  <dcterms:created xsi:type="dcterms:W3CDTF">2019-12-02T00:11:25Z</dcterms:created>
  <dcterms:modified xsi:type="dcterms:W3CDTF">2019-12-10T04:47:09Z</dcterms:modified>
</cp:coreProperties>
</file>