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-49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na\Desktop\&#1056;&#1072;&#1073;&#1086;&#1095;&#1103;&#1103;%20&#1089;&#1088;&#1077;&#1076;&#1072;\&#1041;&#1102;&#1076;&#1078;&#1077;&#1090;%20&#1076;&#1083;&#1103;%20&#1075;&#1088;&#1072;&#1078;&#1076;&#1072;&#1085;\&#1041;&#1102;&#1076;&#1078;&#1077;&#1090;%20&#1076;&#1083;&#1103;%20&#1075;&#1088;&#1072;&#1078;&#1076;&#1072;&#1085;%202020\&#1056;&#1072;&#1073;&#1086;&#1095;&#1080;&#1081;%20&#1076;&#1086;&#1082;&#1091;&#1084;&#1077;&#1085;&#1090;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na\Desktop\&#1056;&#1072;&#1073;&#1086;&#1095;&#1103;&#1103;%20&#1089;&#1088;&#1077;&#1076;&#1072;\&#1041;&#1102;&#1076;&#1078;&#1077;&#1090;%20&#1076;&#1083;&#1103;%20&#1075;&#1088;&#1072;&#1078;&#1076;&#1072;&#1085;\&#1041;&#1102;&#1076;&#1078;&#1077;&#1090;%20&#1076;&#1083;&#1103;%20&#1075;&#1088;&#1072;&#1078;&#1076;&#1072;&#1085;%202020\&#1056;&#1072;&#1073;&#1086;&#1095;&#1080;&#1081;%20&#1076;&#1086;&#1082;&#1091;&#1084;&#1077;&#1085;&#1090;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na\Desktop\&#1056;&#1072;&#1073;&#1086;&#1095;&#1103;&#1103;%20&#1089;&#1088;&#1077;&#1076;&#1072;\&#1041;&#1102;&#1076;&#1078;&#1077;&#1090;%20&#1076;&#1083;&#1103;%20&#1075;&#1088;&#1072;&#1078;&#1076;&#1072;&#1085;\&#1041;&#1102;&#1076;&#1078;&#1077;&#1090;%20&#1076;&#1083;&#1103;%20&#1075;&#1088;&#1072;&#1078;&#1076;&#1072;&#1085;%202020\&#1056;&#1072;&#1073;&#1086;&#1095;&#1080;&#1081;%20&#1076;&#1086;&#1082;&#1091;&#1084;&#1077;&#1085;&#1090;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na\Desktop\&#1056;&#1072;&#1073;&#1086;&#1095;&#1103;&#1103;%20&#1089;&#1088;&#1077;&#1076;&#1072;\&#1041;&#1102;&#1076;&#1078;&#1077;&#1090;%20&#1076;&#1083;&#1103;%20&#1075;&#1088;&#1072;&#1078;&#1076;&#1072;&#1085;\&#1041;&#1102;&#1076;&#1078;&#1077;&#1090;%20&#1076;&#1083;&#1103;%20&#1075;&#1088;&#1072;&#1078;&#1076;&#1072;&#1085;%202020\&#1056;&#1072;&#1073;&#1086;&#1095;&#1080;&#1081;%20&#1076;&#1086;&#1082;&#1091;&#1084;&#1077;&#1085;&#1090;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na\Desktop\&#1056;&#1072;&#1073;&#1086;&#1095;&#1103;&#1103;%20&#1089;&#1088;&#1077;&#1076;&#1072;\&#1041;&#1102;&#1076;&#1078;&#1077;&#1090;%20&#1076;&#1083;&#1103;%20&#1075;&#1088;&#1072;&#1078;&#1076;&#1072;&#1085;\&#1041;&#1102;&#1076;&#1078;&#1077;&#1090;%20&#1076;&#1083;&#1103;%20&#1075;&#1088;&#1072;&#1078;&#1076;&#1072;&#1085;%202020\&#1056;&#1072;&#1073;&#1086;&#1095;&#1080;&#1081;%20&#1076;&#1086;&#1082;&#1091;&#1084;&#1077;&#1085;&#1090;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na\Desktop\&#1056;&#1072;&#1073;&#1086;&#1095;&#1103;&#1103;%20&#1089;&#1088;&#1077;&#1076;&#1072;\&#1041;&#1102;&#1076;&#1078;&#1077;&#1090;%20&#1076;&#1083;&#1103;%20&#1075;&#1088;&#1072;&#1078;&#1076;&#1072;&#1085;\&#1041;&#1102;&#1076;&#1078;&#1077;&#1090;%20&#1076;&#1083;&#1103;%20&#1075;&#1088;&#1072;&#1078;&#1076;&#1072;&#1085;%202020\&#1056;&#1072;&#1073;&#1086;&#1095;&#1080;&#1081;%20&#1076;&#1086;&#1082;&#1091;&#1084;&#1077;&#1085;&#1090;.xlsx" TargetMode="External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Налоговые и неналоговые доходы</a:t>
            </a:r>
          </a:p>
          <a:p>
            <a:pPr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254</a:t>
            </a:r>
            <a:r>
              <a:rPr lang="ru-RU" sz="1600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039,95 тыс. руб</a:t>
            </a:r>
            <a:r>
              <a:rPr lang="ru-RU" sz="16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8566293076729132"/>
          <c:y val="4.3923166287378472E-4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6519941359362849"/>
          <c:y val="0.10312863627555514"/>
          <c:w val="0.5158261677376399"/>
          <c:h val="0.86653929073260505"/>
        </c:manualLayout>
      </c:layout>
      <c:bar3DChart>
        <c:barDir val="bar"/>
        <c:grouping val="clustered"/>
        <c:varyColors val="0"/>
        <c:ser>
          <c:idx val="0"/>
          <c:order val="0"/>
          <c:spPr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-3.5708481579765722E-2"/>
                  <c:y val="-3.32885551693503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7743979721166033E-2"/>
                  <c:y val="7.353132747967278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2.027883396704680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7.604562737642585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1.5209125475285171E-2"/>
                  <c:y val="4.901959838281642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 anchor="b" anchorCtr="1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Лист2!$B$6:$B$15</c:f>
              <c:strCache>
                <c:ptCount val="10"/>
                <c:pt idx="0">
                  <c:v>НАЛОГИ НА ПРИБЫЛЬ, ДОХОДЫ ФИЗИЧЕСКИХ ЛИЦ</c:v>
                </c:pt>
                <c:pt idx="1">
                  <c:v>НАЛОГИ НА ТОВАРЫ (РАБОТЫ, УСЛУГИ), РЕАЛИЗУЕМЫЕ НА ТЕРРИТОРИИ РОССИЙСКОЙ ФЕДЕРАЦИИ</c:v>
                </c:pt>
                <c:pt idx="2">
                  <c:v>НАЛОГИ НА СОВОКУПНЫЙ ДОХОД</c:v>
                </c:pt>
                <c:pt idx="3">
                  <c:v>НАЛОГИ НА ИМУЩЕСТВО</c:v>
                </c:pt>
                <c:pt idx="4">
                  <c:v>ГОСУДАРСТВЕННАЯ ПОШЛИНА</c:v>
                </c:pt>
                <c:pt idx="5">
                  <c:v>ДОХОДЫ ОТ ИСПОЛЬЗОВАНИЯ ИМУЩЕСТВА, НАХОДЯЩЕГОСЯ В ГОСУДАРСТВЕННОЙ И МУНИЦИПАЛЬНОЙ СОБСТВЕННОСТИ</c:v>
                </c:pt>
                <c:pt idx="6">
                  <c:v>ПЛАТЕЖИ ПРИ ПОЛЬЗОВАНИИ ПРИРОДНЫМИ РЕСУРСАМИ </c:v>
                </c:pt>
                <c:pt idx="7">
                  <c:v>ДОХОДЫ ОТ ОКАЗАНИЯ ПЛАТНЫХ УСЛУГ И КОМПЕНСАЦИИ ЗАТРАТ ГОСУДАРСТВА</c:v>
                </c:pt>
                <c:pt idx="8">
                  <c:v>ДОХОДЫ ОТ ПРОДАЖИ МАТЕРИАЛЬНЫХ И НЕМАТЕРИАЛЬНЫХ АКТИВОВ</c:v>
                </c:pt>
                <c:pt idx="9">
                  <c:v>ШТРАФЫ, САНКЦИИ, ВОЗМЕЩЕНИЕ УЩЕРБА</c:v>
                </c:pt>
              </c:strCache>
            </c:strRef>
          </c:cat>
          <c:val>
            <c:numRef>
              <c:f>Лист2!$C$6:$C$15</c:f>
              <c:numCache>
                <c:formatCode>#,##0.00</c:formatCode>
                <c:ptCount val="10"/>
                <c:pt idx="0">
                  <c:v>214540</c:v>
                </c:pt>
                <c:pt idx="1">
                  <c:v>12130</c:v>
                </c:pt>
                <c:pt idx="2">
                  <c:v>5745</c:v>
                </c:pt>
                <c:pt idx="3">
                  <c:v>1547</c:v>
                </c:pt>
                <c:pt idx="4">
                  <c:v>831</c:v>
                </c:pt>
                <c:pt idx="5">
                  <c:v>7514.31</c:v>
                </c:pt>
                <c:pt idx="6">
                  <c:v>545</c:v>
                </c:pt>
                <c:pt idx="7">
                  <c:v>10348.64</c:v>
                </c:pt>
                <c:pt idx="8">
                  <c:v>740</c:v>
                </c:pt>
                <c:pt idx="9">
                  <c:v>99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90147456"/>
        <c:axId val="91939200"/>
        <c:axId val="0"/>
      </c:bar3DChart>
      <c:catAx>
        <c:axId val="90147456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 rot="0"/>
          <a:lstStyle/>
          <a:p>
            <a:pPr>
              <a:defRPr sz="1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91939200"/>
        <c:crosses val="autoZero"/>
        <c:auto val="1"/>
        <c:lblAlgn val="ctr"/>
        <c:lblOffset val="100"/>
        <c:tickLblSkip val="1"/>
        <c:noMultiLvlLbl val="0"/>
      </c:catAx>
      <c:valAx>
        <c:axId val="91939200"/>
        <c:scaling>
          <c:orientation val="minMax"/>
        </c:scaling>
        <c:delete val="1"/>
        <c:axPos val="t"/>
        <c:numFmt formatCode="#,##0.00" sourceLinked="1"/>
        <c:majorTickMark val="none"/>
        <c:minorTickMark val="none"/>
        <c:tickLblPos val="nextTo"/>
        <c:crossAx val="9014745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поступления</a:t>
            </a:r>
          </a:p>
          <a:p>
            <a:pPr>
              <a:defRPr/>
            </a:pP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200 790,27 тыс. руб.</a:t>
            </a:r>
          </a:p>
        </c:rich>
      </c:tx>
      <c:layout>
        <c:manualLayout>
          <c:xMode val="edge"/>
          <c:yMode val="edge"/>
          <c:x val="0.17496532822735641"/>
          <c:y val="1.0640384524932967E-3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9133552055993002"/>
          <c:y val="0.13403971646038257"/>
          <c:w val="0.50866447944006998"/>
          <c:h val="0.85536425852298648"/>
        </c:manualLayout>
      </c:layout>
      <c:bar3DChart>
        <c:barDir val="bar"/>
        <c:grouping val="clustered"/>
        <c:varyColors val="0"/>
        <c:ser>
          <c:idx val="0"/>
          <c:order val="0"/>
          <c:spPr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2.222222222222222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9444444444444445E-2"/>
                  <c:y val="-6.118688072963363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7714789069724658E-3"/>
                  <c:y val="-9.21432781691233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'[Рабочий документ.xlsx]Лист2'!$B$18:$B$20</c:f>
              <c:strCache>
                <c:ptCount val="3"/>
                <c:pt idx="0">
                  <c:v>Дотации бюджетам на поддержку мер по обеспечению сбалансированности бюджетов</c:v>
                </c:pt>
                <c:pt idx="1">
                  <c:v>Субсидии бюджетам субъектов Российской Федерации и муниципальных образований (межбюджетные субсидии)</c:v>
                </c:pt>
                <c:pt idx="2">
                  <c:v>Субвенции бюджетам субъектов Российской Федерации и муниципальных образований</c:v>
                </c:pt>
              </c:strCache>
            </c:strRef>
          </c:cat>
          <c:val>
            <c:numRef>
              <c:f>'[Рабочий документ.xlsx]Лист2'!$C$18:$C$20</c:f>
              <c:numCache>
                <c:formatCode>#,##0.00</c:formatCode>
                <c:ptCount val="3"/>
                <c:pt idx="0">
                  <c:v>2711.37</c:v>
                </c:pt>
                <c:pt idx="1">
                  <c:v>3140.34</c:v>
                </c:pt>
                <c:pt idx="2">
                  <c:v>194938.56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92319744"/>
        <c:axId val="92322432"/>
        <c:axId val="0"/>
      </c:bar3DChart>
      <c:catAx>
        <c:axId val="9231974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1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92322432"/>
        <c:crosses val="autoZero"/>
        <c:auto val="1"/>
        <c:lblAlgn val="ctr"/>
        <c:lblOffset val="100"/>
        <c:noMultiLvlLbl val="0"/>
      </c:catAx>
      <c:valAx>
        <c:axId val="92322432"/>
        <c:scaling>
          <c:orientation val="minMax"/>
        </c:scaling>
        <c:delete val="1"/>
        <c:axPos val="b"/>
        <c:numFmt formatCode="#,##0.00" sourceLinked="1"/>
        <c:majorTickMark val="out"/>
        <c:minorTickMark val="none"/>
        <c:tickLblPos val="nextTo"/>
        <c:crossAx val="9231974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893702883499507E-2"/>
          <c:y val="0"/>
          <c:w val="0.61115012447584682"/>
          <c:h val="1"/>
        </c:manualLayout>
      </c:layout>
      <c:pie3DChart>
        <c:varyColors val="1"/>
        <c:ser>
          <c:idx val="0"/>
          <c:order val="0"/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'[Рабочий документ.xlsx]Лист2'!$B$25:$B$27</c:f>
              <c:strCache>
                <c:ptCount val="3"/>
                <c:pt idx="0">
                  <c:v>Налоговые доходы, 51,62%</c:v>
                </c:pt>
                <c:pt idx="1">
                  <c:v>Неналоговые доходы, 4,23%</c:v>
                </c:pt>
                <c:pt idx="2">
                  <c:v>Безвозмездные поступления, 44,15%</c:v>
                </c:pt>
              </c:strCache>
            </c:strRef>
          </c:cat>
          <c:val>
            <c:numRef>
              <c:f>'[Рабочий документ.xlsx]Лист2'!$C$25:$C$27</c:f>
              <c:numCache>
                <c:formatCode>0.00</c:formatCode>
                <c:ptCount val="3"/>
                <c:pt idx="0">
                  <c:v>51.622119568044532</c:v>
                </c:pt>
                <c:pt idx="1">
                  <c:v>4.2316779214890339</c:v>
                </c:pt>
                <c:pt idx="2">
                  <c:v>44.146202510466431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7693753024284586"/>
          <c:y val="3.3915204464388983E-2"/>
          <c:w val="0.30252092232087135"/>
          <c:h val="0.57615953250444385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Структура расходов </a:t>
            </a:r>
            <a:r>
              <a:rPr lang="ru-RU" dirty="0" err="1" smtClean="0"/>
              <a:t>Тернейского</a:t>
            </a:r>
            <a:r>
              <a:rPr lang="ru-RU" dirty="0" smtClean="0"/>
              <a:t> муниципального района на 2020 год.</a:t>
            </a:r>
            <a:endParaRPr lang="ru-RU" dirty="0"/>
          </a:p>
        </c:rich>
      </c:tx>
      <c:layout>
        <c:manualLayout>
          <c:xMode val="edge"/>
          <c:yMode val="edge"/>
          <c:x val="0.15571243652372638"/>
          <c:y val="0"/>
        </c:manualLayout>
      </c:layout>
      <c:overlay val="0"/>
    </c:title>
    <c:autoTitleDeleted val="0"/>
    <c:view3D>
      <c:rotX val="50"/>
      <c:rotY val="33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7597335475414327E-3"/>
          <c:y val="0.16324042875551673"/>
          <c:w val="0.54613423266486705"/>
          <c:h val="0.79417415350441545"/>
        </c:manualLayout>
      </c:layout>
      <c:pie3DChart>
        <c:varyColors val="1"/>
        <c:ser>
          <c:idx val="0"/>
          <c:order val="0"/>
          <c:explosion val="24"/>
          <c:dPt>
            <c:idx val="0"/>
            <c:bubble3D val="0"/>
            <c:spPr>
              <a:solidFill>
                <a:srgbClr val="FFFF00"/>
              </a:solidFill>
            </c:spPr>
          </c:dPt>
          <c:dPt>
            <c:idx val="2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</c:spPr>
          </c:dPt>
          <c:dPt>
            <c:idx val="3"/>
            <c:bubble3D val="0"/>
            <c:spPr>
              <a:solidFill>
                <a:srgbClr val="E856E1"/>
              </a:solidFill>
            </c:spPr>
          </c:dPt>
          <c:dPt>
            <c:idx val="5"/>
            <c:bubble3D val="0"/>
            <c:explosion val="26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1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'[Рабочий документ.xlsx]Лист3'!$B$2:$B$13</c:f>
              <c:strCache>
                <c:ptCount val="12"/>
                <c:pt idx="0">
                  <c:v>Общегосударственные вопросы; 18,15%</c:v>
                </c:pt>
                <c:pt idx="1">
                  <c:v>Национальная оборона; 0,45%</c:v>
                </c:pt>
                <c:pt idx="2">
                  <c:v>Национальная безопастность и правоохранительная деятельность; 0,07%</c:v>
                </c:pt>
                <c:pt idx="3">
                  <c:v>Национальная экономика; 2,69%</c:v>
                </c:pt>
                <c:pt idx="4">
                  <c:v>Коммунальное хозяйство; 0,13%</c:v>
                </c:pt>
                <c:pt idx="5">
                  <c:v>Образование; 67,32%</c:v>
                </c:pt>
                <c:pt idx="6">
                  <c:v>Культура и кинематография; 4,05%</c:v>
                </c:pt>
                <c:pt idx="7">
                  <c:v>Социальная политика; 3,54%</c:v>
                </c:pt>
                <c:pt idx="8">
                  <c:v>Физическая культура и спорт; 0,28%</c:v>
                </c:pt>
                <c:pt idx="9">
                  <c:v>Средства массовой информации; 0,26% </c:v>
                </c:pt>
                <c:pt idx="10">
                  <c:v>Обслуживание государственного и муниципального долга; 0,01%</c:v>
                </c:pt>
                <c:pt idx="11">
                  <c:v>МЕЖБЮДЖЕТНЫЕ ТРАНСФЕРТЫ ОБЩЕГО ХАРАКТЕРА БЮДЖЕТАМ СУБЪЕКТОВ РОССИЙСКОЙ ФЕДЕРАЦИИ И МУНИЦИПАЛЬНЫХ ОБРАЗОВАНИЙ; 3,07%</c:v>
                </c:pt>
              </c:strCache>
            </c:strRef>
          </c:cat>
          <c:val>
            <c:numRef>
              <c:f>'[Рабочий документ.xlsx]Лист3'!$D$2:$D$13</c:f>
              <c:numCache>
                <c:formatCode>#,##0.00</c:formatCode>
                <c:ptCount val="12"/>
                <c:pt idx="0">
                  <c:v>83272.38</c:v>
                </c:pt>
                <c:pt idx="1">
                  <c:v>2049.34</c:v>
                </c:pt>
                <c:pt idx="2">
                  <c:v>300</c:v>
                </c:pt>
                <c:pt idx="3">
                  <c:v>12324.63</c:v>
                </c:pt>
                <c:pt idx="4">
                  <c:v>578.19000000000005</c:v>
                </c:pt>
                <c:pt idx="5">
                  <c:v>308875.87</c:v>
                </c:pt>
                <c:pt idx="6">
                  <c:v>18601.32</c:v>
                </c:pt>
                <c:pt idx="7">
                  <c:v>16257.47</c:v>
                </c:pt>
                <c:pt idx="8">
                  <c:v>1267.3599999999999</c:v>
                </c:pt>
                <c:pt idx="9">
                  <c:v>1200</c:v>
                </c:pt>
                <c:pt idx="10">
                  <c:v>25</c:v>
                </c:pt>
                <c:pt idx="11">
                  <c:v>14078.69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 rtl="0">
              <a:defRPr sz="11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 rtl="0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 rtl="0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 rtl="0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 rtl="0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 rtl="0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6"/>
        <c:txPr>
          <a:bodyPr/>
          <a:lstStyle/>
          <a:p>
            <a:pPr rtl="0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7"/>
        <c:txPr>
          <a:bodyPr/>
          <a:lstStyle/>
          <a:p>
            <a:pPr rtl="0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8"/>
        <c:txPr>
          <a:bodyPr/>
          <a:lstStyle/>
          <a:p>
            <a:pPr rtl="0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9"/>
        <c:txPr>
          <a:bodyPr/>
          <a:lstStyle/>
          <a:p>
            <a:pPr rtl="0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10"/>
        <c:txPr>
          <a:bodyPr/>
          <a:lstStyle/>
          <a:p>
            <a:pPr rtl="0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11"/>
        <c:txPr>
          <a:bodyPr/>
          <a:lstStyle/>
          <a:p>
            <a:pPr rtl="0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56886319481417136"/>
          <c:y val="7.1232958965051385E-2"/>
          <c:w val="0.42904609677349048"/>
          <c:h val="0.92448950813557318"/>
        </c:manualLayout>
      </c:layout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spPr>
    <a:scene3d>
      <a:camera prst="orthographicFront"/>
      <a:lightRig rig="threePt" dir="t"/>
    </a:scene3d>
    <a:sp3d>
      <a:bevelT w="114300" prst="artDeco"/>
    </a:sp3d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20"/>
      <c:rotY val="6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935793941353114"/>
          <c:y val="2.4806990589590936E-2"/>
          <c:w val="0.78002700271649494"/>
          <c:h val="0.8053944344239042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Лист3!$B$20:$C$20</c:f>
              <c:strCache>
                <c:ptCount val="1"/>
                <c:pt idx="0">
                  <c:v>Всего Доходы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invertIfNegative val="0"/>
          <c:cat>
            <c:numRef>
              <c:f>Лист3!$D$19:$H$19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Лист3!$D$20:$H$20</c:f>
              <c:numCache>
                <c:formatCode>#,##0.00</c:formatCode>
                <c:ptCount val="5"/>
                <c:pt idx="0">
                  <c:v>426483.21</c:v>
                </c:pt>
                <c:pt idx="1">
                  <c:v>504161.48</c:v>
                </c:pt>
                <c:pt idx="2">
                  <c:v>454830.22</c:v>
                </c:pt>
                <c:pt idx="3">
                  <c:v>430872.32999999996</c:v>
                </c:pt>
                <c:pt idx="4">
                  <c:v>432817.69</c:v>
                </c:pt>
              </c:numCache>
            </c:numRef>
          </c:val>
        </c:ser>
        <c:ser>
          <c:idx val="1"/>
          <c:order val="1"/>
          <c:tx>
            <c:strRef>
              <c:f>Лист3!$B$21:$C$21</c:f>
              <c:strCache>
                <c:ptCount val="1"/>
                <c:pt idx="0">
                  <c:v>Всего Расходы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invertIfNegative val="0"/>
          <c:cat>
            <c:numRef>
              <c:f>Лист3!$D$19:$H$19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Лист3!$D$21:$H$21</c:f>
              <c:numCache>
                <c:formatCode>#,##0.00</c:formatCode>
                <c:ptCount val="5"/>
                <c:pt idx="0">
                  <c:v>408645.53</c:v>
                </c:pt>
                <c:pt idx="1">
                  <c:v>540429.63</c:v>
                </c:pt>
                <c:pt idx="2">
                  <c:v>458830.22</c:v>
                </c:pt>
                <c:pt idx="3">
                  <c:v>430872.32999999996</c:v>
                </c:pt>
                <c:pt idx="4">
                  <c:v>432817.69</c:v>
                </c:pt>
              </c:numCache>
            </c:numRef>
          </c:val>
        </c:ser>
        <c:ser>
          <c:idx val="2"/>
          <c:order val="2"/>
          <c:tx>
            <c:strRef>
              <c:f>Лист3!$B$22:$C$22</c:f>
              <c:strCache>
                <c:ptCount val="1"/>
                <c:pt idx="0">
                  <c:v>Всего Дефицит -\профицит+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invertIfNegative val="0"/>
          <c:cat>
            <c:numRef>
              <c:f>Лист3!$D$19:$H$19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Лист3!$D$22:$H$22</c:f>
              <c:numCache>
                <c:formatCode>#,##0.00</c:formatCode>
                <c:ptCount val="5"/>
                <c:pt idx="0">
                  <c:v>17837.87</c:v>
                </c:pt>
                <c:pt idx="1">
                  <c:v>-36268.15</c:v>
                </c:pt>
                <c:pt idx="2">
                  <c:v>-4000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6925184"/>
        <c:axId val="96926720"/>
        <c:axId val="0"/>
      </c:bar3DChart>
      <c:catAx>
        <c:axId val="96925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96926720"/>
        <c:crosses val="autoZero"/>
        <c:auto val="1"/>
        <c:lblAlgn val="ctr"/>
        <c:lblOffset val="100"/>
        <c:noMultiLvlLbl val="0"/>
      </c:catAx>
      <c:valAx>
        <c:axId val="9692672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тыс. руб.</a:t>
                </a:r>
                <a:r>
                  <a:rPr lang="en-US"/>
                  <a:t> </a:t>
                </a:r>
              </a:p>
            </c:rich>
          </c:tx>
          <c:layout/>
          <c:overlay val="0"/>
        </c:title>
        <c:numFmt formatCode="#,##0.00" sourceLinked="1"/>
        <c:majorTickMark val="none"/>
        <c:minorTickMark val="none"/>
        <c:tickLblPos val="nextTo"/>
        <c:crossAx val="9692518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40"/>
      <c:rotY val="6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1668805716466058E-3"/>
          <c:y val="8.4740066743890161E-2"/>
          <c:w val="0.55093161837268856"/>
          <c:h val="0.86207178414767704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explosion val="27"/>
          <c:dPt>
            <c:idx val="2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spPr>
              <a:noFill/>
              <a:ln>
                <a:noFill/>
              </a:ln>
              <a:effectLst/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'[Рабочий документ.xlsx]Лист5'!$B$3:$B$11</c:f>
              <c:strCache>
                <c:ptCount val="9"/>
                <c:pt idx="0">
                  <c:v>Муниципальная программа "Обеспечение жильем молодых семей Тернейского муниципального района на период 2013 - 2021 годы"; 13,04%</c:v>
                </c:pt>
                <c:pt idx="1">
                  <c:v>  Муниципальная программа "Модернизация дорожной сети Тернейского муниципального района" на 2018 - 2020 годы; 49,43%</c:v>
                </c:pt>
                <c:pt idx="2">
                  <c:v> Муниципальная программа "Развитие образования" на 2018 - 2020 годы; 10,90%</c:v>
                </c:pt>
                <c:pt idx="3">
                  <c:v>  Муниципальная программа "Развитие культуры и туризма в Тернейском муниципальном районе на период 2018 - 2020 годы"; 2,64%</c:v>
                </c:pt>
                <c:pt idx="4">
                  <c:v>Муниципальная программа "Капитальный ремонт муниципального жилищного фонда Тернейского муниципального района на период 2018 - 2021"; 2,04%</c:v>
                </c:pt>
                <c:pt idx="5">
                  <c:v>Муниципальная программа "Развитие физической культуры и спорта в Тернейском муниципальном районе" на 2019-2021 годы; 5,16%</c:v>
                </c:pt>
                <c:pt idx="6">
                  <c:v> Муниципальная программа "Привлечение специалистов для работы в сфере образования Тернейского муниципального района" на 2019-2021 годы; 0,80%</c:v>
                </c:pt>
                <c:pt idx="7">
                  <c:v>Муниципальная программа "Организация летнего оздоровления, отдыха и занятости детей и подростков Тернейского муниципального района на 2019-2021 годы"; 14,57%</c:v>
                </c:pt>
                <c:pt idx="8">
                  <c:v>Муниципальная программа "Содействие развитию коренных малочисленных народов Севера, проживающих в Тернейском муниципальном районе" на 2019-2023 годы; 1,43%</c:v>
                </c:pt>
              </c:strCache>
            </c:strRef>
          </c:cat>
          <c:val>
            <c:numRef>
              <c:f>'[Рабочий документ.xlsx]Лист5'!$C$3:$C$11</c:f>
              <c:numCache>
                <c:formatCode>#,##0.00</c:formatCode>
                <c:ptCount val="9"/>
                <c:pt idx="0">
                  <c:v>3199.34</c:v>
                </c:pt>
                <c:pt idx="1">
                  <c:v>12130</c:v>
                </c:pt>
                <c:pt idx="2">
                  <c:v>2673.86</c:v>
                </c:pt>
                <c:pt idx="3">
                  <c:v>646.70000000000005</c:v>
                </c:pt>
                <c:pt idx="4">
                  <c:v>500</c:v>
                </c:pt>
                <c:pt idx="5">
                  <c:v>1267.3599999999999</c:v>
                </c:pt>
                <c:pt idx="6">
                  <c:v>197.16</c:v>
                </c:pt>
                <c:pt idx="7">
                  <c:v>3574.36</c:v>
                </c:pt>
                <c:pt idx="8">
                  <c:v>351.96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4836761289537161"/>
          <c:y val="0"/>
          <c:w val="0.45163238710462833"/>
          <c:h val="1"/>
        </c:manualLayout>
      </c:layout>
      <c:overlay val="0"/>
      <c:txPr>
        <a:bodyPr/>
        <a:lstStyle/>
        <a:p>
          <a:pPr>
            <a:defRPr sz="12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gray">
          <a:xfrm>
            <a:off x="1811219" y="2214481"/>
            <a:ext cx="8361229" cy="2098226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 smtClean="0"/>
              <a:t>Основные характеристики бюджета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6625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2383" y="12581"/>
            <a:ext cx="9601200" cy="509155"/>
          </a:xfrm>
        </p:spPr>
        <p:txBody>
          <a:bodyPr/>
          <a:lstStyle/>
          <a:p>
            <a:pPr algn="ctr"/>
            <a:r>
              <a:rPr lang="ru-RU" sz="1900" b="1" spc="50" dirty="0">
                <a:ln w="13335" cmpd="sng">
                  <a:solidFill>
                    <a:srgbClr val="72A376">
                      <a:lumMod val="5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</a:rPr>
              <a:t>Основные характеристики бюджета на </a:t>
            </a:r>
            <a:r>
              <a:rPr lang="ru-RU" sz="1900" b="1" spc="50" dirty="0" smtClean="0">
                <a:ln w="13335" cmpd="sng">
                  <a:solidFill>
                    <a:srgbClr val="72A376">
                      <a:lumMod val="5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</a:rPr>
              <a:t>2020 </a:t>
            </a:r>
            <a:r>
              <a:rPr lang="ru-RU" sz="1900" b="1" spc="50" dirty="0">
                <a:ln w="13335" cmpd="sng">
                  <a:solidFill>
                    <a:srgbClr val="72A376">
                      <a:lumMod val="50000"/>
                    </a:srgb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</a:rPr>
              <a:t>год и плановый период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52776"/>
              </p:ext>
            </p:extLst>
          </p:nvPr>
        </p:nvGraphicFramePr>
        <p:xfrm>
          <a:off x="2317172" y="467589"/>
          <a:ext cx="7928264" cy="3080096"/>
        </p:xfrm>
        <a:graphic>
          <a:graphicData uri="http://schemas.openxmlformats.org/drawingml/2006/table">
            <a:tbl>
              <a:tblPr/>
              <a:tblGrid>
                <a:gridCol w="1863696"/>
                <a:gridCol w="1198809"/>
                <a:gridCol w="886515"/>
                <a:gridCol w="1108144"/>
                <a:gridCol w="785775"/>
                <a:gridCol w="1208884"/>
                <a:gridCol w="876441"/>
              </a:tblGrid>
              <a:tr h="18683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Покзатели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Сумма на 2020 год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Сумма на 2021 год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Сумма на 2022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8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руб.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руб.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руб.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%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8683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Доходы, всего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454 830,22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100,00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430 872,33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100,00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432 817,69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100,00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</a:tr>
              <a:tr h="4119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Налоговые и неналоговые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254 039,95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55,85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233 753,64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54,25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236 047,05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54,54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07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Безвозмездные поступления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200 790,27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44,15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197 118,69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45,75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196 770,64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45,46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Расходы всего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458 830,22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100,00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430 872,33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100,00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432 817,69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100,00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</a:tr>
              <a:tr h="36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 счет средств местного бюджета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260 751,32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56,83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227 909,80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52,89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224 244,70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51,81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57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 счет средств федерального и краевого бюджета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198 078,90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43,17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197 118,69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45,75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196 770,64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45,46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9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Условно утверждаемые расходы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5 843,84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1,36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11 802,35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2,73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83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Дефицит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-4 000,00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67" marR="9067" marT="90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</a:tr>
            </a:tbl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1278082" y="3703552"/>
            <a:ext cx="4270664" cy="33250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2020 год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58536" y="4191927"/>
            <a:ext cx="1558636" cy="82688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Доходы</a:t>
            </a:r>
          </a:p>
          <a:p>
            <a:pPr algn="ctr"/>
            <a:r>
              <a:rPr lang="ru-RU" sz="1600" b="1" dirty="0" smtClean="0"/>
              <a:t>454 830,22</a:t>
            </a:r>
            <a:endParaRPr lang="ru-RU" sz="1600" b="1" dirty="0"/>
          </a:p>
        </p:txBody>
      </p:sp>
      <p:sp>
        <p:nvSpPr>
          <p:cNvPr id="7" name="Минус 6"/>
          <p:cNvSpPr/>
          <p:nvPr/>
        </p:nvSpPr>
        <p:spPr>
          <a:xfrm>
            <a:off x="2317172" y="4397549"/>
            <a:ext cx="571500" cy="436419"/>
          </a:xfrm>
          <a:prstGeom prst="mathMinus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 7"/>
          <p:cNvSpPr/>
          <p:nvPr/>
        </p:nvSpPr>
        <p:spPr>
          <a:xfrm>
            <a:off x="4255078" y="4387158"/>
            <a:ext cx="649432" cy="436419"/>
          </a:xfrm>
          <a:prstGeom prst="mathEqual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83477" y="4212709"/>
            <a:ext cx="1371601" cy="8061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Расходы</a:t>
            </a:r>
          </a:p>
          <a:p>
            <a:pPr algn="ctr"/>
            <a:r>
              <a:rPr lang="ru-RU" sz="1600" b="1" dirty="0" smtClean="0"/>
              <a:t>458 830,22</a:t>
            </a:r>
            <a:endParaRPr lang="ru-RU" sz="16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904510" y="4202317"/>
            <a:ext cx="1288473" cy="82688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Дефицит</a:t>
            </a:r>
          </a:p>
          <a:p>
            <a:pPr algn="ctr"/>
            <a:r>
              <a:rPr lang="ru-RU" sz="1600" b="1" dirty="0" smtClean="0"/>
              <a:t>4 000,00</a:t>
            </a:r>
            <a:endParaRPr lang="ru-RU" sz="16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382740" y="3703551"/>
            <a:ext cx="4104409" cy="33250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2021 год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42415" y="4191923"/>
            <a:ext cx="1366403" cy="83727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Доходы</a:t>
            </a:r>
          </a:p>
          <a:p>
            <a:pPr algn="ctr"/>
            <a:r>
              <a:rPr lang="ru-RU" sz="1600" b="1" dirty="0" smtClean="0"/>
              <a:t>430 872,33</a:t>
            </a:r>
          </a:p>
        </p:txBody>
      </p:sp>
      <p:sp>
        <p:nvSpPr>
          <p:cNvPr id="13" name="Минус 12"/>
          <p:cNvSpPr/>
          <p:nvPr/>
        </p:nvSpPr>
        <p:spPr>
          <a:xfrm>
            <a:off x="8281554" y="4387157"/>
            <a:ext cx="498767" cy="446811"/>
          </a:xfrm>
          <a:prstGeom prst="mathMinus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769926" y="4212709"/>
            <a:ext cx="1330038" cy="8164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Расходы </a:t>
            </a:r>
          </a:p>
          <a:p>
            <a:pPr algn="ctr"/>
            <a:r>
              <a:rPr lang="ru-RU" sz="1600" b="1" dirty="0" smtClean="0"/>
              <a:t>430 872,33</a:t>
            </a:r>
            <a:endParaRPr lang="ru-RU" sz="1600" b="1" dirty="0"/>
          </a:p>
        </p:txBody>
      </p:sp>
      <p:sp>
        <p:nvSpPr>
          <p:cNvPr id="15" name="Равно 14"/>
          <p:cNvSpPr/>
          <p:nvPr/>
        </p:nvSpPr>
        <p:spPr>
          <a:xfrm>
            <a:off x="10099964" y="4397550"/>
            <a:ext cx="561108" cy="426028"/>
          </a:xfrm>
          <a:prstGeom prst="mathEqual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718226" y="4212709"/>
            <a:ext cx="1262489" cy="8164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Дефицит</a:t>
            </a:r>
          </a:p>
          <a:p>
            <a:pPr algn="ctr"/>
            <a:r>
              <a:rPr lang="ru-RU" sz="1600" b="1" dirty="0" smtClean="0"/>
              <a:t>0,00</a:t>
            </a:r>
            <a:endParaRPr lang="ru-RU" sz="16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960667" y="5333824"/>
            <a:ext cx="4104409" cy="33250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2022 год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13391" y="5822197"/>
            <a:ext cx="1366403" cy="83727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Доходы</a:t>
            </a:r>
          </a:p>
          <a:p>
            <a:pPr algn="ctr"/>
            <a:r>
              <a:rPr lang="ru-RU" sz="1600" b="1" dirty="0" smtClean="0"/>
              <a:t>432 817,69</a:t>
            </a:r>
          </a:p>
        </p:txBody>
      </p:sp>
      <p:sp>
        <p:nvSpPr>
          <p:cNvPr id="19" name="Минус 18"/>
          <p:cNvSpPr/>
          <p:nvPr/>
        </p:nvSpPr>
        <p:spPr>
          <a:xfrm>
            <a:off x="4655126" y="6014716"/>
            <a:ext cx="498767" cy="446811"/>
          </a:xfrm>
          <a:prstGeom prst="mathMinus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229225" y="5822197"/>
            <a:ext cx="1330038" cy="8164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Расходы </a:t>
            </a:r>
          </a:p>
          <a:p>
            <a:pPr algn="ctr"/>
            <a:r>
              <a:rPr lang="ru-RU" sz="1600" b="1" dirty="0" smtClean="0"/>
              <a:t>432 817,69</a:t>
            </a:r>
            <a:endParaRPr lang="ru-RU" sz="1600" b="1" dirty="0"/>
          </a:p>
        </p:txBody>
      </p:sp>
      <p:sp>
        <p:nvSpPr>
          <p:cNvPr id="21" name="Равно 20"/>
          <p:cNvSpPr/>
          <p:nvPr/>
        </p:nvSpPr>
        <p:spPr>
          <a:xfrm>
            <a:off x="6634595" y="6014716"/>
            <a:ext cx="561108" cy="426028"/>
          </a:xfrm>
          <a:prstGeom prst="mathEqual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208694" y="5819485"/>
            <a:ext cx="1262489" cy="8164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Дефицит</a:t>
            </a:r>
          </a:p>
          <a:p>
            <a:pPr algn="ctr"/>
            <a:r>
              <a:rPr lang="ru-RU" sz="1600" b="1" dirty="0" smtClean="0"/>
              <a:t>0,00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829790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582" y="18996"/>
            <a:ext cx="9601200" cy="249381"/>
          </a:xfrm>
        </p:spPr>
        <p:txBody>
          <a:bodyPr>
            <a:noAutofit/>
            <a:scene3d>
              <a:camera prst="orthographicFront"/>
              <a:lightRig rig="morning" dir="t"/>
            </a:scene3d>
            <a:sp3d>
              <a:bevelT/>
            </a:sp3d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Тернейского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5515308"/>
              </p:ext>
            </p:extLst>
          </p:nvPr>
        </p:nvGraphicFramePr>
        <p:xfrm>
          <a:off x="712642" y="1049264"/>
          <a:ext cx="4888059" cy="5694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2803380" y="401889"/>
            <a:ext cx="3522519" cy="647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Объём доходов на 2020 год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</a:rPr>
              <a:t>454 830,22</a:t>
            </a:r>
            <a:r>
              <a:rPr lang="ru-RU" dirty="0"/>
              <a:t> </a:t>
            </a:r>
            <a:r>
              <a:rPr lang="ru-RU" dirty="0" smtClean="0"/>
              <a:t>тыс. руб.</a:t>
            </a:r>
            <a:endParaRPr lang="ru-RU" dirty="0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3270555"/>
              </p:ext>
            </p:extLst>
          </p:nvPr>
        </p:nvGraphicFramePr>
        <p:xfrm>
          <a:off x="5349583" y="1205129"/>
          <a:ext cx="4025609" cy="3997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8849313"/>
              </p:ext>
            </p:extLst>
          </p:nvPr>
        </p:nvGraphicFramePr>
        <p:xfrm>
          <a:off x="8368145" y="3469048"/>
          <a:ext cx="3709555" cy="3388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0034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5018" y="10391"/>
            <a:ext cx="9601200" cy="509155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987159" y="295172"/>
            <a:ext cx="8437418" cy="61922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Объём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 бюджета </a:t>
            </a:r>
            <a:r>
              <a:rPr lang="ru-RU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Тернейского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на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и плановый период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707586"/>
              </p:ext>
            </p:extLst>
          </p:nvPr>
        </p:nvGraphicFramePr>
        <p:xfrm>
          <a:off x="1350818" y="1142997"/>
          <a:ext cx="9528464" cy="5527986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{16D9F66E-5EB9-4882-86FB-DCBF35E3C3E4}</a:tableStyleId>
              </a:tblPr>
              <a:tblGrid>
                <a:gridCol w="4384964"/>
                <a:gridCol w="1849582"/>
                <a:gridCol w="1500538"/>
                <a:gridCol w="1793380"/>
              </a:tblGrid>
              <a:tr h="37974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 dirty="0">
                          <a:effectLst/>
                        </a:rPr>
                        <a:t>Общегосударственные вопросы; 18,15%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83 272,38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77 091,09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76 739,14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</a:tr>
              <a:tr h="358016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 dirty="0">
                          <a:effectLst/>
                        </a:rPr>
                        <a:t>Национальная оборона; 0,45%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2 049,34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2 049,34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2 049,34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</a:tr>
              <a:tr h="56961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 dirty="0">
                          <a:effectLst/>
                        </a:rPr>
                        <a:t>Национальная </a:t>
                      </a:r>
                      <a:r>
                        <a:rPr lang="ru-RU" sz="1200" u="none" strike="noStrike" dirty="0" err="1">
                          <a:effectLst/>
                        </a:rPr>
                        <a:t>безопастность</a:t>
                      </a:r>
                      <a:r>
                        <a:rPr lang="ru-RU" sz="1200" u="none" strike="noStrike" dirty="0">
                          <a:effectLst/>
                        </a:rPr>
                        <a:t> и правоохранительная деятельность; 0,07%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300,00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</a:tr>
              <a:tr h="29378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>
                          <a:effectLst/>
                        </a:rPr>
                        <a:t>Национальная экономика; 2,69%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12 324,63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12 324,63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12 324,63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</a:tr>
              <a:tr h="290004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>
                          <a:effectLst/>
                        </a:rPr>
                        <a:t>Коммунальное хозяйство; 0,13%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578,19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578,19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78,19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</a:tr>
              <a:tr h="31739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 dirty="0">
                          <a:effectLst/>
                        </a:rPr>
                        <a:t>Образование; 67,32%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308 875,87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287 586,08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287 056,82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</a:tr>
              <a:tr h="37974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>
                          <a:effectLst/>
                        </a:rPr>
                        <a:t>Культура и кинематография; 4,05%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18 601,32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17 059,92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16 769,79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</a:tr>
              <a:tr h="339125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>
                          <a:effectLst/>
                        </a:rPr>
                        <a:t>Социальная политика; 3,54%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16 257,47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16 257,47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15 057,47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</a:tr>
              <a:tr h="37974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 dirty="0">
                          <a:effectLst/>
                        </a:rPr>
                        <a:t>Физическая культура и спорт; 0,28%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1 267,36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686,36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</a:tr>
              <a:tr h="37974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>
                          <a:effectLst/>
                        </a:rPr>
                        <a:t>Средства массовой информации; 0,26% 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1 200,00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600,00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600,00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</a:tr>
              <a:tr h="37974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>
                          <a:effectLst/>
                        </a:rPr>
                        <a:t>Обслуживание государственного и муниципального долга; 0,01%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25,00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25,00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25,00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</a:tr>
              <a:tr h="827494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 dirty="0">
                          <a:effectLst/>
                        </a:rPr>
                        <a:t>МЕЖБЮДЖЕТНЫЕ ТРАНСФЕРТЫ ОБЩЕГО ХАРАКТЕРА БЮДЖЕТАМ СУБЪЕКТОВ РОССИЙСКОЙ ФЕДЕРАЦИИ И МУНИЦИПАЛЬНЫХ ОБРАЗОВАНИЙ; 3,07%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14 078,69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10 570,41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10 114,97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</a:tr>
              <a:tr h="290945">
                <a:tc>
                  <a:txBody>
                    <a:bodyPr/>
                    <a:lstStyle/>
                    <a:p>
                      <a:pPr algn="just" fontAlgn="t"/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5 843,84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11 802,35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</a:tr>
              <a:tr h="34290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>
                          <a:effectLst/>
                        </a:rPr>
                        <a:t>Всего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458 830,25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430 872,33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432 817,70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87" marR="6887" marT="6887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155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3841001"/>
              </p:ext>
            </p:extLst>
          </p:nvPr>
        </p:nvGraphicFramePr>
        <p:xfrm>
          <a:off x="1414272" y="97536"/>
          <a:ext cx="10277856" cy="6534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54664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4249" y="0"/>
            <a:ext cx="9601200" cy="59646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параметры бюджета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Тернейского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в динамике.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8646396"/>
              </p:ext>
            </p:extLst>
          </p:nvPr>
        </p:nvGraphicFramePr>
        <p:xfrm>
          <a:off x="1070265" y="893618"/>
          <a:ext cx="9985662" cy="5559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90169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2133001" y="489275"/>
            <a:ext cx="2677321" cy="1312747"/>
          </a:xfrm>
          <a:prstGeom prst="flowChartAlternateProcess">
            <a:avLst/>
          </a:prstGeom>
          <a:gradFill rotWithShape="1">
            <a:gsLst>
              <a:gs pos="0">
                <a:srgbClr val="72A376">
                  <a:tint val="70000"/>
                  <a:satMod val="130000"/>
                </a:srgbClr>
              </a:gs>
              <a:gs pos="43000">
                <a:srgbClr val="72A376">
                  <a:tint val="44000"/>
                  <a:satMod val="165000"/>
                </a:srgbClr>
              </a:gs>
              <a:gs pos="93000">
                <a:srgbClr val="72A376">
                  <a:tint val="15000"/>
                  <a:satMod val="165000"/>
                </a:srgbClr>
              </a:gs>
              <a:gs pos="100000">
                <a:srgbClr val="72A376">
                  <a:tint val="5000"/>
                  <a:satMod val="250000"/>
                </a:srgbClr>
              </a:gs>
            </a:gsLst>
            <a:path path="circle">
              <a:fillToRect l="50000" t="130000" r="50000" b="-30000"/>
            </a:path>
          </a:gradFill>
          <a:ln w="9525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Муниципальная программа "Содействие развитию коренных малочисленных народов Севера, проживающих В </a:t>
            </a:r>
            <a:r>
              <a:rPr kumimoji="0" lang="ru-RU" sz="1200" b="1" i="0" u="none" strike="noStrike" kern="1200" cap="none" spc="0" normalizeH="0" baseline="0" noProof="0" dirty="0" err="1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Тернейском</a:t>
            </a:r>
            <a:r>
              <a:rPr kumimoji="0" lang="ru-RU" sz="1200" b="1" i="0" u="none" strike="noStrike" kern="1200" cap="none" spc="0" normalizeH="0" baseline="0" noProof="0" dirty="0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муниципальном районе" на 2019-2023 годы</a:t>
            </a:r>
          </a:p>
        </p:txBody>
      </p:sp>
      <p:pic>
        <p:nvPicPr>
          <p:cNvPr id="3" name="Picture 2" descr="C:\Users\Anna\Desktop\Рабочяя среда\Бюджет для граждан\Бюджет для граждан 2019\февраль уточненный бюджет\картинки для программ 2019\231-0f4b2b236d7bbe65f7b1eb116107754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379" y="566342"/>
            <a:ext cx="1250571" cy="1158615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Anna\Desktop\Рабочяя среда\Бюджет для граждан\Бюджет для граждан 2019\отчет об исполнении 2018\Картинки для программ\yaratmak_ev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1473" y="3465985"/>
            <a:ext cx="1271097" cy="1240738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0060657" y="3457641"/>
            <a:ext cx="2088232" cy="1240738"/>
          </a:xfrm>
          <a:prstGeom prst="roundRect">
            <a:avLst/>
          </a:prstGeom>
          <a:gradFill rotWithShape="1">
            <a:gsLst>
              <a:gs pos="0">
                <a:srgbClr val="72A376">
                  <a:tint val="70000"/>
                  <a:satMod val="130000"/>
                </a:srgbClr>
              </a:gs>
              <a:gs pos="43000">
                <a:srgbClr val="72A376">
                  <a:tint val="44000"/>
                  <a:satMod val="165000"/>
                </a:srgbClr>
              </a:gs>
              <a:gs pos="93000">
                <a:srgbClr val="72A376">
                  <a:tint val="15000"/>
                  <a:satMod val="165000"/>
                </a:srgbClr>
              </a:gs>
              <a:gs pos="100000">
                <a:srgbClr val="72A376">
                  <a:tint val="5000"/>
                  <a:satMod val="250000"/>
                </a:srgbClr>
              </a:gs>
            </a:gsLst>
            <a:path path="circle">
              <a:fillToRect l="50000" t="130000" r="50000" b="-30000"/>
            </a:path>
          </a:gradFill>
          <a:ln w="9525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ru-RU" sz="1200" b="1" i="0" u="none" strike="noStrike" kern="1200" cap="none" spc="0" normalizeH="0" baseline="0" noProof="0" dirty="0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Муниципальная программа "Развитие культуры в </a:t>
            </a:r>
            <a:r>
              <a:rPr kumimoji="0" lang="ru-RU" sz="1200" b="1" i="0" u="none" strike="noStrike" kern="1200" cap="none" spc="0" normalizeH="0" baseline="0" noProof="0" dirty="0" err="1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Тернейском</a:t>
            </a:r>
            <a:r>
              <a:rPr kumimoji="0" lang="ru-RU" sz="1200" b="1" i="0" u="none" strike="noStrike" kern="1200" cap="none" spc="0" normalizeH="0" baseline="0" noProof="0" dirty="0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муниципальном районе на период 2018 - 2020 годы"</a:t>
            </a:r>
          </a:p>
        </p:txBody>
      </p:sp>
      <p:pic>
        <p:nvPicPr>
          <p:cNvPr id="6" name="Picture 2" descr="C:\Users\Anna\Desktop\Рабочяя среда\Бюджет для граждан\Бюджет для граждан 2019\отчет об исполнении 2018\Картинки для программ\1-kartinka_58a400089e920.jpg"/>
          <p:cNvPicPr>
            <a:picLocks noGrp="1"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929" y="489275"/>
            <a:ext cx="1273754" cy="1135588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6680332" y="418941"/>
            <a:ext cx="2270099" cy="1306016"/>
          </a:xfrm>
          <a:prstGeom prst="roundRect">
            <a:avLst/>
          </a:prstGeom>
          <a:gradFill rotWithShape="1">
            <a:gsLst>
              <a:gs pos="0">
                <a:srgbClr val="72A376">
                  <a:tint val="70000"/>
                  <a:satMod val="130000"/>
                </a:srgbClr>
              </a:gs>
              <a:gs pos="43000">
                <a:srgbClr val="72A376">
                  <a:tint val="44000"/>
                  <a:satMod val="165000"/>
                </a:srgbClr>
              </a:gs>
              <a:gs pos="93000">
                <a:srgbClr val="72A376">
                  <a:tint val="15000"/>
                  <a:satMod val="165000"/>
                </a:srgbClr>
              </a:gs>
              <a:gs pos="100000">
                <a:srgbClr val="72A376">
                  <a:tint val="5000"/>
                  <a:satMod val="250000"/>
                </a:srgbClr>
              </a:gs>
            </a:gsLst>
            <a:path path="circle">
              <a:fillToRect l="50000" t="130000" r="50000" b="-30000"/>
            </a:path>
          </a:gradFill>
          <a:ln w="9525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Муниципальная программа "Организация летнего оздоровления, отдыха и занятости детей и подростков </a:t>
            </a:r>
            <a:r>
              <a:rPr kumimoji="0" lang="ru-RU" sz="1200" b="1" i="0" u="none" strike="noStrike" kern="1200" cap="none" spc="0" normalizeH="0" baseline="0" noProof="0" dirty="0" err="1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Тернейского</a:t>
            </a:r>
            <a:r>
              <a:rPr kumimoji="0" lang="ru-RU" sz="1200" b="1" i="0" u="none" strike="noStrike" kern="1200" cap="none" spc="0" normalizeH="0" baseline="0" noProof="0" dirty="0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муниципального района на 2019-2021 годы"</a:t>
            </a:r>
          </a:p>
        </p:txBody>
      </p:sp>
      <p:pic>
        <p:nvPicPr>
          <p:cNvPr id="8" name="Picture 11" descr="C:\Users\Anna\Desktop\Рабочяя среда\Бюджет для граждан\Бюджет для граждан 2019\отчет об исполнении 2018\Картинки для программ\imag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833" y="2035419"/>
            <a:ext cx="1331168" cy="1277835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2226564" y="2133933"/>
            <a:ext cx="2782877" cy="1042882"/>
          </a:xfrm>
          <a:prstGeom prst="roundRect">
            <a:avLst/>
          </a:prstGeom>
          <a:gradFill rotWithShape="1">
            <a:gsLst>
              <a:gs pos="0">
                <a:srgbClr val="72A376">
                  <a:tint val="70000"/>
                  <a:satMod val="130000"/>
                </a:srgbClr>
              </a:gs>
              <a:gs pos="43000">
                <a:srgbClr val="72A376">
                  <a:tint val="44000"/>
                  <a:satMod val="165000"/>
                </a:srgbClr>
              </a:gs>
              <a:gs pos="93000">
                <a:srgbClr val="72A376">
                  <a:tint val="15000"/>
                  <a:satMod val="165000"/>
                </a:srgbClr>
              </a:gs>
              <a:gs pos="100000">
                <a:srgbClr val="72A376">
                  <a:tint val="5000"/>
                  <a:satMod val="250000"/>
                </a:srgbClr>
              </a:gs>
            </a:gsLst>
            <a:path path="circle">
              <a:fillToRect l="50000" t="130000" r="50000" b="-30000"/>
            </a:path>
          </a:gradFill>
          <a:ln w="9525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Муниципальная программа "Развитие  физической культуры и спорта в   </a:t>
            </a:r>
            <a:r>
              <a:rPr kumimoji="0" lang="ru-RU" sz="1200" b="1" i="0" u="none" strike="noStrike" kern="1200" cap="none" spc="0" normalizeH="0" baseline="0" noProof="0" dirty="0" err="1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Тернейском</a:t>
            </a:r>
            <a:r>
              <a:rPr kumimoji="0" lang="ru-RU" sz="1200" b="1" i="0" u="none" strike="noStrike" kern="1200" cap="none" spc="0" normalizeH="0" baseline="0" noProof="0" dirty="0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муниципальном районе" на 2019-2021 годы</a:t>
            </a:r>
          </a:p>
        </p:txBody>
      </p:sp>
      <p:pic>
        <p:nvPicPr>
          <p:cNvPr id="10" name="Picture 5" descr="C:\Users\Anna\Desktop\Рабочяя среда\Бюджет для граждан\Бюджет для граждан 2019\отчет об исполнении 2018\Картинки для программ\book01_b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03" y="3623716"/>
            <a:ext cx="1368152" cy="1152128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Блок-схема: альтернативный процесс 10"/>
          <p:cNvSpPr/>
          <p:nvPr/>
        </p:nvSpPr>
        <p:spPr>
          <a:xfrm>
            <a:off x="2220832" y="3616978"/>
            <a:ext cx="1723020" cy="1152128"/>
          </a:xfrm>
          <a:prstGeom prst="flowChartAlternateProcess">
            <a:avLst/>
          </a:prstGeom>
          <a:gradFill rotWithShape="1">
            <a:gsLst>
              <a:gs pos="0">
                <a:srgbClr val="72A376">
                  <a:tint val="70000"/>
                  <a:satMod val="130000"/>
                </a:srgbClr>
              </a:gs>
              <a:gs pos="43000">
                <a:srgbClr val="72A376">
                  <a:tint val="44000"/>
                  <a:satMod val="165000"/>
                </a:srgbClr>
              </a:gs>
              <a:gs pos="93000">
                <a:srgbClr val="72A376">
                  <a:tint val="15000"/>
                  <a:satMod val="165000"/>
                </a:srgbClr>
              </a:gs>
              <a:gs pos="100000">
                <a:srgbClr val="72A376">
                  <a:tint val="5000"/>
                  <a:satMod val="250000"/>
                </a:srgbClr>
              </a:gs>
            </a:gsLst>
            <a:path path="circle">
              <a:fillToRect l="50000" t="130000" r="50000" b="-30000"/>
            </a:path>
          </a:gradFill>
          <a:ln w="9525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Муниципальная программа "Развитие образования" на 2018 - 2020 годы</a:t>
            </a:r>
          </a:p>
        </p:txBody>
      </p:sp>
      <p:pic>
        <p:nvPicPr>
          <p:cNvPr id="12" name="Picture 13" descr="C:\Users\Anna\Desktop\Рабочяя среда\Бюджет для граждан\Бюджет для граждан 2019\отчет об исполнении 2018\Картинки для программ\-Р-21-Кола-км-0-км-14-Подъезд-к-г-Мурманск-e148524099314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114" y="3600892"/>
            <a:ext cx="1450655" cy="1100813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5849546" y="3566851"/>
            <a:ext cx="2598178" cy="1134854"/>
          </a:xfrm>
          <a:prstGeom prst="roundRect">
            <a:avLst/>
          </a:prstGeom>
          <a:gradFill rotWithShape="1">
            <a:gsLst>
              <a:gs pos="0">
                <a:srgbClr val="72A376">
                  <a:tint val="70000"/>
                  <a:satMod val="130000"/>
                </a:srgbClr>
              </a:gs>
              <a:gs pos="43000">
                <a:srgbClr val="72A376">
                  <a:tint val="44000"/>
                  <a:satMod val="165000"/>
                </a:srgbClr>
              </a:gs>
              <a:gs pos="93000">
                <a:srgbClr val="72A376">
                  <a:tint val="15000"/>
                  <a:satMod val="165000"/>
                </a:srgbClr>
              </a:gs>
              <a:gs pos="100000">
                <a:srgbClr val="72A376">
                  <a:tint val="5000"/>
                  <a:satMod val="250000"/>
                </a:srgbClr>
              </a:gs>
            </a:gsLst>
            <a:path path="circle">
              <a:fillToRect l="50000" t="130000" r="50000" b="-30000"/>
            </a:path>
          </a:gradFill>
          <a:ln w="9525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Муниципальная программа "Модернизация дорожной сети </a:t>
            </a:r>
            <a:r>
              <a:rPr kumimoji="0" lang="ru-RU" sz="1200" b="1" i="0" u="none" strike="noStrike" kern="1200" cap="none" spc="0" normalizeH="0" baseline="0" noProof="0" dirty="0" err="1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Тернейского</a:t>
            </a:r>
            <a:r>
              <a:rPr kumimoji="0" lang="ru-RU" sz="1200" b="1" i="0" u="none" strike="noStrike" kern="1200" cap="none" spc="0" normalizeH="0" baseline="0" noProof="0" dirty="0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муниципального района" на 2018 - 2020 годы</a:t>
            </a:r>
          </a:p>
        </p:txBody>
      </p:sp>
      <p:pic>
        <p:nvPicPr>
          <p:cNvPr id="14" name="Picture 12" descr="C:\Users\Anna\Desktop\Рабочяя среда\Бюджет для граждан\Бюджет для граждан 2019\отчет об исполнении 2018\Картинки для программ\calculator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03" y="5062786"/>
            <a:ext cx="1368152" cy="122413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2283595" y="5033616"/>
            <a:ext cx="2826769" cy="1224138"/>
          </a:xfrm>
          <a:prstGeom prst="roundRect">
            <a:avLst/>
          </a:prstGeom>
          <a:gradFill rotWithShape="1">
            <a:gsLst>
              <a:gs pos="0">
                <a:srgbClr val="72A376">
                  <a:tint val="70000"/>
                  <a:satMod val="130000"/>
                </a:srgbClr>
              </a:gs>
              <a:gs pos="43000">
                <a:srgbClr val="72A376">
                  <a:tint val="44000"/>
                  <a:satMod val="165000"/>
                </a:srgbClr>
              </a:gs>
              <a:gs pos="93000">
                <a:srgbClr val="72A376">
                  <a:tint val="15000"/>
                  <a:satMod val="165000"/>
                </a:srgbClr>
              </a:gs>
              <a:gs pos="100000">
                <a:srgbClr val="72A376">
                  <a:tint val="5000"/>
                  <a:satMod val="250000"/>
                </a:srgbClr>
              </a:gs>
            </a:gsLst>
            <a:path path="circle">
              <a:fillToRect l="50000" t="130000" r="50000" b="-30000"/>
            </a:path>
          </a:gradFill>
          <a:ln w="9525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Муниципальная программа "Капитальный ремонт муниципального жилищного фонда </a:t>
            </a:r>
            <a:r>
              <a:rPr kumimoji="0" lang="ru-RU" sz="1200" b="1" i="0" u="none" strike="noStrike" kern="1200" cap="none" spc="0" normalizeH="0" baseline="0" noProof="0" dirty="0" err="1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Тернейского</a:t>
            </a:r>
            <a:r>
              <a:rPr kumimoji="0" lang="ru-RU" sz="1200" b="1" i="0" u="none" strike="noStrike" kern="1200" cap="none" spc="0" normalizeH="0" baseline="0" noProof="0" dirty="0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муниципального района на период 2018 - 2021"</a:t>
            </a:r>
          </a:p>
        </p:txBody>
      </p:sp>
      <p:pic>
        <p:nvPicPr>
          <p:cNvPr id="16" name="Picture 10" descr="C:\Users\Anna\Desktop\Рабочяя среда\Бюджет для граждан\Бюджет для граждан 2019\отчет об исполнении 2018\Картинки для программ\CLASSROOM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274" y="5098133"/>
            <a:ext cx="1370037" cy="1188789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Скругленный прямоугольник 16"/>
          <p:cNvSpPr/>
          <p:nvPr/>
        </p:nvSpPr>
        <p:spPr>
          <a:xfrm>
            <a:off x="7378851" y="5162353"/>
            <a:ext cx="2825265" cy="1060350"/>
          </a:xfrm>
          <a:prstGeom prst="roundRect">
            <a:avLst/>
          </a:prstGeom>
          <a:gradFill rotWithShape="1">
            <a:gsLst>
              <a:gs pos="0">
                <a:srgbClr val="72A376">
                  <a:tint val="70000"/>
                  <a:satMod val="130000"/>
                </a:srgbClr>
              </a:gs>
              <a:gs pos="43000">
                <a:srgbClr val="72A376">
                  <a:tint val="44000"/>
                  <a:satMod val="165000"/>
                </a:srgbClr>
              </a:gs>
              <a:gs pos="93000">
                <a:srgbClr val="72A376">
                  <a:tint val="15000"/>
                  <a:satMod val="165000"/>
                </a:srgbClr>
              </a:gs>
              <a:gs pos="100000">
                <a:srgbClr val="72A376">
                  <a:tint val="5000"/>
                  <a:satMod val="250000"/>
                </a:srgbClr>
              </a:gs>
            </a:gsLst>
            <a:path path="circle">
              <a:fillToRect l="50000" t="130000" r="50000" b="-30000"/>
            </a:path>
          </a:gradFill>
          <a:ln w="9525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ru-RU" sz="1200" b="1" i="0" u="none" strike="noStrike" kern="1200" cap="none" spc="0" normalizeH="0" baseline="0" noProof="0" dirty="0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Муниципальная программа "Привлечение специалистов для работы в сфере образования    </a:t>
            </a:r>
            <a:r>
              <a:rPr kumimoji="0" lang="ru-RU" sz="1200" b="1" i="0" u="none" strike="noStrike" kern="1200" cap="none" spc="0" normalizeH="0" baseline="0" noProof="0" dirty="0" err="1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Тернейского</a:t>
            </a:r>
            <a:r>
              <a:rPr kumimoji="0" lang="ru-RU" sz="1200" b="1" i="0" u="none" strike="noStrike" kern="1200" cap="none" spc="0" normalizeH="0" baseline="0" noProof="0" dirty="0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муниципального района" на 2019-2021 годы</a:t>
            </a:r>
          </a:p>
        </p:txBody>
      </p:sp>
      <p:pic>
        <p:nvPicPr>
          <p:cNvPr id="18" name="Picture 3" descr="C:\Users\Anna\Desktop\Рабочяя среда\Бюджет для граждан\Бюджет для граждан 2019\отчет об исполнении 2018\Картинки для программ\20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6286" y="2069736"/>
            <a:ext cx="1307246" cy="1204391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Блок-схема: альтернативный процесс 18"/>
          <p:cNvSpPr/>
          <p:nvPr/>
        </p:nvSpPr>
        <p:spPr>
          <a:xfrm>
            <a:off x="5734769" y="2133933"/>
            <a:ext cx="2413356" cy="1075999"/>
          </a:xfrm>
          <a:prstGeom prst="flowChartAlternateProcess">
            <a:avLst/>
          </a:prstGeom>
          <a:gradFill rotWithShape="1">
            <a:gsLst>
              <a:gs pos="0">
                <a:srgbClr val="B0CCB0">
                  <a:tint val="70000"/>
                  <a:satMod val="130000"/>
                </a:srgbClr>
              </a:gs>
              <a:gs pos="43000">
                <a:srgbClr val="B0CCB0">
                  <a:tint val="44000"/>
                  <a:satMod val="165000"/>
                </a:srgbClr>
              </a:gs>
              <a:gs pos="93000">
                <a:srgbClr val="B0CCB0">
                  <a:tint val="15000"/>
                  <a:satMod val="165000"/>
                </a:srgbClr>
              </a:gs>
              <a:gs pos="100000">
                <a:srgbClr val="B0CCB0">
                  <a:tint val="5000"/>
                  <a:satMod val="250000"/>
                </a:srgbClr>
              </a:gs>
            </a:gsLst>
            <a:path path="circle">
              <a:fillToRect l="50000" t="130000" r="50000" b="-30000"/>
            </a:path>
          </a:gradFill>
          <a:ln w="9525" cap="flat" cmpd="sng" algn="ctr">
            <a:noFill/>
            <a:prstDash val="soli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Муниципальная программа " Обеспечение жильем молодых семей </a:t>
            </a:r>
            <a:r>
              <a:rPr kumimoji="0" lang="ru-RU" sz="1200" b="1" i="0" u="none" strike="noStrike" kern="1200" cap="none" spc="0" normalizeH="0" baseline="0" noProof="0" dirty="0" err="1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Тернейского</a:t>
            </a:r>
            <a:r>
              <a:rPr kumimoji="0" lang="ru-RU" sz="1200" b="1" i="0" u="none" strike="noStrike" kern="1200" cap="none" spc="0" normalizeH="0" baseline="0" noProof="0" dirty="0">
                <a:ln w="50800"/>
                <a:solidFill>
                  <a:prstClr val="black">
                    <a:shade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муниципального района на период 2013 - 2020 годы"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366864" y="16052"/>
            <a:ext cx="71698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Программы </a:t>
            </a:r>
            <a:r>
              <a:rPr lang="ru-RU" dirty="0" err="1"/>
              <a:t>Тернейского</a:t>
            </a:r>
            <a:r>
              <a:rPr lang="ru-RU" dirty="0"/>
              <a:t> муниципального района на </a:t>
            </a:r>
            <a:r>
              <a:rPr lang="ru-RU" dirty="0" smtClean="0"/>
              <a:t>2020 </a:t>
            </a:r>
            <a:r>
              <a:rPr lang="ru-RU" dirty="0"/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1902970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5930" y="-84082"/>
            <a:ext cx="76305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Расходы </a:t>
            </a:r>
            <a:r>
              <a:rPr lang="ru-RU" dirty="0" err="1"/>
              <a:t>Тернейского</a:t>
            </a:r>
            <a:r>
              <a:rPr lang="ru-RU" dirty="0"/>
              <a:t> муниципального района в разрезе муниципальных программ </a:t>
            </a:r>
            <a:r>
              <a:rPr lang="ru-RU"/>
              <a:t>на </a:t>
            </a:r>
            <a:r>
              <a:rPr lang="ru-RU" smtClean="0"/>
              <a:t>2020 </a:t>
            </a:r>
            <a:r>
              <a:rPr lang="ru-RU" dirty="0"/>
              <a:t>год.</a:t>
            </a: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2526030"/>
              </p:ext>
            </p:extLst>
          </p:nvPr>
        </p:nvGraphicFramePr>
        <p:xfrm>
          <a:off x="945930" y="562249"/>
          <a:ext cx="10432115" cy="6087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19651197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rop" id="{EC9488ED-E761-4D60-9AC4-764D1FE2C171}" vid="{CE19780C-D67D-4C13-9DE9-A52BC3BA51B4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709</TotalTime>
  <Words>557</Words>
  <Application>Microsoft Office PowerPoint</Application>
  <PresentationFormat>Произвольный</PresentationFormat>
  <Paragraphs>171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Crop</vt:lpstr>
      <vt:lpstr>Основные характеристики бюджета</vt:lpstr>
      <vt:lpstr>Основные характеристики бюджета на 2020 год и плановый период</vt:lpstr>
      <vt:lpstr>Доходы бюджета Тернейского муниципального района.</vt:lpstr>
      <vt:lpstr>Расходы.</vt:lpstr>
      <vt:lpstr>Презентация PowerPoint</vt:lpstr>
      <vt:lpstr>Основные параметры бюджета Тернейского муниципального района в динамике.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характеристики бюджета</dc:title>
  <dc:creator>Anna</dc:creator>
  <cp:lastModifiedBy>Anna</cp:lastModifiedBy>
  <cp:revision>49</cp:revision>
  <dcterms:created xsi:type="dcterms:W3CDTF">2019-11-27T23:20:45Z</dcterms:created>
  <dcterms:modified xsi:type="dcterms:W3CDTF">2020-01-02T01:37:42Z</dcterms:modified>
</cp:coreProperties>
</file>