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20\&#1056;&#1072;&#1073;&#1086;&#1095;&#1080;&#1081;%20&#1076;&#1086;&#1082;&#1091;&#1084;&#1077;&#1085;&#1090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Демография в динамике</a:t>
            </a:r>
          </a:p>
        </c:rich>
      </c:tx>
      <c:layout/>
      <c:overlay val="0"/>
    </c:title>
    <c:autoTitleDeleted val="0"/>
    <c:view3D>
      <c:rotX val="30"/>
      <c:rotY val="30"/>
      <c:depthPercent val="18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2002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Лист1!$C$3:$C$14</c:f>
              <c:numCache>
                <c:formatCode>General</c:formatCode>
                <c:ptCount val="12"/>
                <c:pt idx="1">
                  <c:v>14487</c:v>
                </c:pt>
                <c:pt idx="2">
                  <c:v>6230</c:v>
                </c:pt>
                <c:pt idx="3">
                  <c:v>3971</c:v>
                </c:pt>
                <c:pt idx="4">
                  <c:v>1136</c:v>
                </c:pt>
                <c:pt idx="5">
                  <c:v>1008</c:v>
                </c:pt>
                <c:pt idx="6">
                  <c:v>313</c:v>
                </c:pt>
                <c:pt idx="7">
                  <c:v>915</c:v>
                </c:pt>
                <c:pt idx="8">
                  <c:v>252</c:v>
                </c:pt>
                <c:pt idx="9">
                  <c:v>294</c:v>
                </c:pt>
                <c:pt idx="10">
                  <c:v>148</c:v>
                </c:pt>
                <c:pt idx="11">
                  <c:v>190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2010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Лист1!$D$3:$D$14</c:f>
              <c:numCache>
                <c:formatCode>General</c:formatCode>
                <c:ptCount val="12"/>
                <c:pt idx="1">
                  <c:v>12468</c:v>
                </c:pt>
                <c:pt idx="2">
                  <c:v>5350</c:v>
                </c:pt>
                <c:pt idx="3">
                  <c:v>3590</c:v>
                </c:pt>
                <c:pt idx="4">
                  <c:v>925</c:v>
                </c:pt>
                <c:pt idx="5">
                  <c:v>842</c:v>
                </c:pt>
                <c:pt idx="6">
                  <c:v>252</c:v>
                </c:pt>
                <c:pt idx="7">
                  <c:v>687</c:v>
                </c:pt>
                <c:pt idx="8">
                  <c:v>217</c:v>
                </c:pt>
                <c:pt idx="9">
                  <c:v>238</c:v>
                </c:pt>
                <c:pt idx="10">
                  <c:v>185</c:v>
                </c:pt>
                <c:pt idx="11">
                  <c:v>182</c:v>
                </c:pt>
              </c:numCache>
            </c:numRef>
          </c:val>
        </c:ser>
        <c:ser>
          <c:idx val="2"/>
          <c:order val="2"/>
          <c:tx>
            <c:strRef>
              <c:f>Лист1!$E$2</c:f>
              <c:strCache>
                <c:ptCount val="1"/>
                <c:pt idx="0">
                  <c:v>2018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с. Амгу</c:v>
                </c:pt>
                <c:pt idx="6">
                  <c:v>с. Единка</c:v>
                </c:pt>
                <c:pt idx="7">
                  <c:v>с. Малая Кема</c:v>
                </c:pt>
                <c:pt idx="8">
                  <c:v>с. Максимовка</c:v>
                </c:pt>
                <c:pt idx="9">
                  <c:v>с. Усть-Соболевка</c:v>
                </c:pt>
                <c:pt idx="10">
                  <c:v>с. Самарга</c:v>
                </c:pt>
                <c:pt idx="11">
                  <c:v>с. Агзу</c:v>
                </c:pt>
              </c:strCache>
            </c:strRef>
          </c:cat>
          <c:val>
            <c:numRef>
              <c:f>Лист1!$E$3:$E$14</c:f>
              <c:numCache>
                <c:formatCode>General</c:formatCode>
                <c:ptCount val="12"/>
                <c:pt idx="1">
                  <c:v>10818</c:v>
                </c:pt>
                <c:pt idx="2">
                  <c:v>4914</c:v>
                </c:pt>
                <c:pt idx="3">
                  <c:v>3219</c:v>
                </c:pt>
                <c:pt idx="4">
                  <c:v>559</c:v>
                </c:pt>
                <c:pt idx="5">
                  <c:v>713</c:v>
                </c:pt>
                <c:pt idx="6">
                  <c:v>205</c:v>
                </c:pt>
                <c:pt idx="7">
                  <c:v>502</c:v>
                </c:pt>
                <c:pt idx="8">
                  <c:v>155</c:v>
                </c:pt>
                <c:pt idx="9">
                  <c:v>213</c:v>
                </c:pt>
                <c:pt idx="10">
                  <c:v>185</c:v>
                </c:pt>
                <c:pt idx="11">
                  <c:v>153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0141616"/>
        <c:axId val="169249464"/>
        <c:axId val="0"/>
      </c:bar3DChart>
      <c:catAx>
        <c:axId val="2301416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69249464"/>
        <c:crosses val="autoZero"/>
        <c:auto val="1"/>
        <c:lblAlgn val="ctr"/>
        <c:lblOffset val="100"/>
        <c:noMultiLvlLbl val="0"/>
      </c:catAx>
      <c:valAx>
        <c:axId val="16924946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200" dirty="0" smtClean="0"/>
                  <a:t>человек</a:t>
                </a:r>
                <a:endParaRPr lang="ru-RU" sz="120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01416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spPr>
    <a:gradFill>
      <a:gsLst>
        <a:gs pos="0">
          <a:srgbClr val="A5644E">
            <a:lumMod val="40000"/>
            <a:lumOff val="60000"/>
          </a:srgbClr>
        </a:gs>
        <a:gs pos="50000">
          <a:srgbClr val="F0A22E">
            <a:tint val="44500"/>
            <a:satMod val="160000"/>
            <a:lumMod val="100000"/>
            <a:alpha val="0"/>
          </a:srgbClr>
        </a:gs>
        <a:gs pos="100000">
          <a:srgbClr val="F0A22E">
            <a:tint val="23500"/>
            <a:satMod val="160000"/>
          </a:srgbClr>
        </a:gs>
      </a:gsLst>
      <a:lin ang="5400000" scaled="0"/>
    </a:gradFill>
    <a:scene3d>
      <a:camera prst="orthographicFront"/>
      <a:lightRig rig="threePt" dir="t"/>
    </a:scene3d>
    <a:sp3d prstMaterial="translucentPowder">
      <a:bevelT w="114300" h="114300" prst="artDeco"/>
      <a:bevelB w="114300" h="114300" prst="artDeco"/>
    </a:sp3d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BF5EA-74CC-4ADD-891E-32F275C42F4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C1854-CD19-4AE5-9A7A-5649C3BA4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C1854-CD19-4AE5-9A7A-5649C3BA44C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7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C1854-CD19-4AE5-9A7A-5649C3BA44C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8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Прогноз социально-экономического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58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 8. Труд и занятость.</a:t>
            </a:r>
            <a:r>
              <a:rPr lang="ru-RU" sz="1600" i="1" dirty="0">
                <a:effectLst/>
                <a:latin typeface="Times New Roman"/>
                <a:ea typeface="Times New Roman"/>
              </a:rPr>
              <a:t> 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936767"/>
              </p:ext>
            </p:extLst>
          </p:nvPr>
        </p:nvGraphicFramePr>
        <p:xfrm>
          <a:off x="611560" y="1124744"/>
          <a:ext cx="7992887" cy="199263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616624"/>
                <a:gridCol w="1008112"/>
                <a:gridCol w="1368151"/>
              </a:tblGrid>
              <a:tr h="63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2018 г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Численность трудовых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</a:rPr>
                        <a:t>ресурсов,тыс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. человек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тыс.чел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7,10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Из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них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Занято в экономике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тыс.чел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6,72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Работающие в организациях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чел.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4228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Численность официально зарегистрированных безработных.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164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Нагрузка незанятого населения на одну заявленную вакансию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человек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1,36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3414192"/>
            <a:ext cx="80648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прогнозируемом периоде на 2010-2024 г. численности трудовых ресурсов   снижаться не будет. Прогнозируемый рост заработной платы 104,5 % - 105,5 % ежегодно, в 2024 году среднемесячная заработная плата составит 69160 руб.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30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667544"/>
          </a:xfrm>
        </p:spPr>
        <p:txBody>
          <a:bodyPr>
            <a:normAutofit/>
          </a:bodyPr>
          <a:lstStyle/>
          <a:p>
            <a:pPr algn="just"/>
            <a:r>
              <a:rPr lang="ru-RU" sz="1600" b="1" dirty="0">
                <a:effectLst/>
                <a:latin typeface="Times New Roman"/>
                <a:ea typeface="Times New Roman"/>
              </a:rPr>
              <a:t> 9. Перечень основных проблемных вопросов развития региона, сдерживающих его социально-экономическое развитие.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496944" cy="4491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Основные проблемы социально-экономического развития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муниципального района: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1. Высокая стоимость электроэнергии. </a:t>
            </a:r>
          </a:p>
          <a:p>
            <a:pPr indent="342900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2. Значительная часть технологического оборудования муниципальной системы теплоснабжения, водоснабжения нуждается в модернизации и замене.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3.  В капитальном ремонте нуждаются  объекты образования, культуры, жилищного фонда.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4. Отсутствие транспортного сообщения между  поселениями района.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200" dirty="0">
                <a:latin typeface="Times New Roman"/>
                <a:ea typeface="Times New Roman"/>
              </a:rPr>
              <a:t>5.   Высокий уровень заболеваемости, недостаток кадров здравоохранения, проблемы состояния материальной базы лечебных учреждений.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6. Увеличивается численность нуждающихся в социальной поддержке, а ее объем не является достаточным для решения проблем социально незащищенных граждан.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7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Arial Unicode MS"/>
              </a:rPr>
              <a:t>. Низкий уровень жизни населения.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 Значительная дифференциация средней заработной платы работников, как по сферам деятельности, так и по поселениям внутри района.</a:t>
            </a:r>
          </a:p>
          <a:p>
            <a:pPr indent="342900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8. Отсутствие бытового обслуживания населения и сферы общественного питания в отдельных поселениях.</a:t>
            </a:r>
          </a:p>
          <a:p>
            <a:pPr indent="3429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9.  Наиболее острыми проблемами признаны  проблемы, связанные с прекращением деятельности предприятий по сельским поселениям, повлиявшее на повышение уровня безработицы и снижение уровня жизни, а также проблемы состояния материальной базы всей социальной сферы. 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596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0537"/>
              </p:ext>
            </p:extLst>
          </p:nvPr>
        </p:nvGraphicFramePr>
        <p:xfrm>
          <a:off x="467543" y="692697"/>
          <a:ext cx="8064896" cy="6106863"/>
        </p:xfrm>
        <a:graphic>
          <a:graphicData uri="http://schemas.openxmlformats.org/drawingml/2006/table">
            <a:tbl>
              <a:tblPr/>
              <a:tblGrid>
                <a:gridCol w="3456385"/>
                <a:gridCol w="927041"/>
                <a:gridCol w="625659"/>
                <a:gridCol w="612307"/>
                <a:gridCol w="610399"/>
                <a:gridCol w="610399"/>
                <a:gridCol w="610399"/>
                <a:gridCol w="612307"/>
              </a:tblGrid>
              <a:tr h="14396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2022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Население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(в среднегодовом исчислении)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10,82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10,80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Численность населения трудоспособного возраста</a:t>
                      </a:r>
                      <a:br>
                        <a:rPr lang="ru-RU" sz="9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(на 1 января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5,89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старше трудоспособного возраста (на 1 января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2,97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Промышленное производство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10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Объем отгруженных товаров собственного производства, выполненных работ и услуг собственными силами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10 223,35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11 892,59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12 725,07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13 514,03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14 365,41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15 270,43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1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Обработка древесины и производство изделий из дерева и пробки, кроме мебели, производство изделий из соломки и материалов для плетения (16)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% к предыдущему году</a:t>
                      </a:r>
                      <a:br>
                        <a:rPr lang="ru-RU" sz="9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в сопоставимых ценах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110,93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109,10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101,60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101,30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101,20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101,00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Средние тарифы на электроэнергию, отпущенную различным категориям потребителей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руб./тыс.кВт.ч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17 010,00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17 657,00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18 010,14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18 370,34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18 737,75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19 112,50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Сельское хозяйство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Продукция сельского хозяйства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83,34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72,26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75,51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77,85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81,75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85,83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Продукция животноводства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83,34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72,26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75,51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77,85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81,75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85,83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Торговля и услуги </a:t>
                      </a:r>
                      <a:r>
                        <a:rPr lang="ru-RU" sz="900" b="1" i="0" u="none" strike="noStrike" dirty="0" err="1">
                          <a:effectLst/>
                          <a:latin typeface="Times New Roman"/>
                        </a:rPr>
                        <a:t>наслению</a:t>
                      </a:r>
                      <a:endParaRPr lang="ru-RU" sz="9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Объем платных услуг населению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109,70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127,40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133,13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137,26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144,12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151,33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i="0" u="none" strike="noStrike" dirty="0">
                          <a:effectLst/>
                          <a:latin typeface="Times New Roman"/>
                        </a:rPr>
                        <a:t>Малое и среднее предпринимательство, включая </a:t>
                      </a:r>
                      <a:r>
                        <a:rPr lang="ru-RU" sz="900" b="1" i="0" u="none" strike="noStrike" dirty="0" err="1">
                          <a:effectLst/>
                          <a:latin typeface="Times New Roman"/>
                        </a:rPr>
                        <a:t>микропредприятия</a:t>
                      </a:r>
                      <a:endParaRPr lang="ru-RU" sz="9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Количество малых и средних предприятий, включая микропредприятия (на конец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346,00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344,00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347,00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351,00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357,00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357,00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Среднесписочная численность работников на предприятиях малого и среднего предпринимательства (включая микропредприятия) (без внешних совместителей)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0,92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0,92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0,97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0,97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Инвестиции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Инвестиции в основной капитал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млн 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1 057,18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959,46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1 012,23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1 062,84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1 115,98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1 171,78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Денежные доходы населения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211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Прожиточный минимум в среднем на душу населения (в среднем за год)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руб./мес.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12 408,00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12 454,00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12 988,00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13 462,00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13 973,00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14 498,00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населения с денежными доходами ниже прожиточного минимума к общей численности населения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14,50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13,90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13,00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12,30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11,30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10,10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>
                          <a:effectLst/>
                          <a:latin typeface="Times New Roman"/>
                        </a:rPr>
                        <a:t>Труд и занятость</a:t>
                      </a:r>
                    </a:p>
                  </a:txBody>
                  <a:tcPr marL="4297" marR="4297" marT="42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38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рабочей силы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7,15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Номинальная начисленная среднемесячная заработная плата работников организаций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44 745,70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51 364,30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54 189,34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56 898,80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59 743,74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62 730,93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Численность безработных, зарегистрированных в государственных учреждениях службы занятости населения (на конец года)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тыс. чел.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0,16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effectLst/>
                          <a:latin typeface="Times New Roman"/>
                        </a:rPr>
                        <a:t>0,14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effectLst/>
                          <a:latin typeface="Times New Roman"/>
                        </a:rPr>
                        <a:t>0,14</a:t>
                      </a:r>
                    </a:p>
                  </a:txBody>
                  <a:tcPr marL="4297" marR="4297" marT="42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576064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социально-экономического развития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 на период до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37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432048"/>
          </a:xfrm>
        </p:spPr>
        <p:txBody>
          <a:bodyPr>
            <a:normAutofit fontScale="90000"/>
          </a:bodyPr>
          <a:lstStyle/>
          <a:p>
            <a:pPr marL="179705" indent="342900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effectLst/>
                <a:latin typeface="Times New Roman"/>
                <a:ea typeface="Times New Roman"/>
              </a:rPr>
              <a:t>1.  Демография.</a:t>
            </a:r>
            <a:r>
              <a:rPr lang="ru-RU" sz="1600" dirty="0">
                <a:effectLst/>
                <a:latin typeface="Times New Roman"/>
                <a:ea typeface="Times New Roman"/>
              </a:rPr>
              <a:t/>
            </a:r>
            <a:br>
              <a:rPr lang="ru-RU" sz="1600" dirty="0">
                <a:effectLst/>
                <a:latin typeface="Times New Roman"/>
                <a:ea typeface="Times New Roman"/>
              </a:rPr>
            </a:b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8705" y="572211"/>
            <a:ext cx="8424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на 2019-2021 годы является сохранение численности населения на уровне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383302"/>
              </p:ext>
            </p:extLst>
          </p:nvPr>
        </p:nvGraphicFramePr>
        <p:xfrm>
          <a:off x="971600" y="1340768"/>
          <a:ext cx="6977575" cy="4553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45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2. Производство товаров и услуг.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82094"/>
            <a:ext cx="88569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Экономику района определяет лесная, деревообрабатывающая, пищевая  промышленность. Все крупные предприятия данного сектора экономики ОАО «</a:t>
            </a:r>
            <a:r>
              <a:rPr lang="ru-RU" sz="1200" dirty="0" err="1">
                <a:latin typeface="Times New Roman"/>
                <a:ea typeface="Times New Roman"/>
              </a:rPr>
              <a:t>Тернейлес</a:t>
            </a:r>
            <a:r>
              <a:rPr lang="ru-RU" sz="1200" dirty="0">
                <a:latin typeface="Times New Roman"/>
                <a:ea typeface="Times New Roman"/>
              </a:rPr>
              <a:t>», ОАО «</a:t>
            </a:r>
            <a:r>
              <a:rPr lang="ru-RU" sz="1200" dirty="0" err="1">
                <a:latin typeface="Times New Roman"/>
                <a:ea typeface="Times New Roman"/>
              </a:rPr>
              <a:t>Амгу</a:t>
            </a:r>
            <a:r>
              <a:rPr lang="ru-RU" sz="1200" dirty="0">
                <a:latin typeface="Times New Roman"/>
                <a:ea typeface="Times New Roman"/>
              </a:rPr>
              <a:t>», ЗАО «СТС </a:t>
            </a:r>
            <a:r>
              <a:rPr lang="ru-RU" sz="1200" dirty="0" err="1">
                <a:latin typeface="Times New Roman"/>
                <a:ea typeface="Times New Roman"/>
              </a:rPr>
              <a:t>Текновуд</a:t>
            </a:r>
            <a:r>
              <a:rPr lang="ru-RU" sz="1200" dirty="0">
                <a:latin typeface="Times New Roman"/>
                <a:ea typeface="Times New Roman"/>
              </a:rPr>
              <a:t>», ЗАО «СТС </a:t>
            </a:r>
            <a:r>
              <a:rPr lang="ru-RU" sz="1200" dirty="0" err="1">
                <a:latin typeface="Times New Roman"/>
                <a:ea typeface="Times New Roman"/>
              </a:rPr>
              <a:t>Харвуд</a:t>
            </a:r>
            <a:r>
              <a:rPr lang="ru-RU" sz="1200" dirty="0">
                <a:latin typeface="Times New Roman"/>
                <a:ea typeface="Times New Roman"/>
              </a:rPr>
              <a:t>», ОАО «</a:t>
            </a:r>
            <a:r>
              <a:rPr lang="ru-RU" sz="1200" dirty="0" err="1">
                <a:latin typeface="Times New Roman"/>
                <a:ea typeface="Times New Roman"/>
              </a:rPr>
              <a:t>Приморлеспром</a:t>
            </a:r>
            <a:r>
              <a:rPr lang="ru-RU" sz="1200" dirty="0">
                <a:latin typeface="Times New Roman"/>
                <a:ea typeface="Times New Roman"/>
              </a:rPr>
              <a:t>»,   ориентированы на  экспорт продукции в Японию, Китай и Корею. Основными видами продукции выпускаемой на территории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муниципального района являются, деловая древесина, шпон, технологическая щепа,  пиломатериалы, рыбная продукция</a:t>
            </a:r>
            <a:r>
              <a:rPr lang="ru-RU" sz="1200" dirty="0" smtClean="0">
                <a:latin typeface="Times New Roman"/>
                <a:ea typeface="Times New Roman"/>
              </a:rPr>
              <a:t>.</a:t>
            </a: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В прогнозируемом периоде на 2020 год и на период до 2024 года индекс промышленного производства планируется на уровне  101-102,8%.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220183"/>
              </p:ext>
            </p:extLst>
          </p:nvPr>
        </p:nvGraphicFramePr>
        <p:xfrm>
          <a:off x="395536" y="2802414"/>
          <a:ext cx="8424935" cy="2066747"/>
        </p:xfrm>
        <a:graphic>
          <a:graphicData uri="http://schemas.openxmlformats.org/drawingml/2006/table">
            <a:tbl>
              <a:tblPr/>
              <a:tblGrid>
                <a:gridCol w="5159658"/>
                <a:gridCol w="1710384"/>
                <a:gridCol w="1554893"/>
              </a:tblGrid>
              <a:tr h="774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Показатели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2018 г.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млн.руб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Темп роста к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2017 г. , %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0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Объем отгруженных товаров собственного производства, выполненных работ услуг собственными силами по чистым видам деятельности крупными и средними организациями млн. руб.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11892,59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116,25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Лесозаготовки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54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41069,55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114,80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9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288032"/>
          </a:xfrm>
        </p:spPr>
        <p:txBody>
          <a:bodyPr>
            <a:no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3. Сельское хозяйство.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4770" y="764704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/>
                <a:ea typeface="Times New Roman"/>
              </a:rPr>
              <a:t>На территории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муниципального района нет сельскохозяйственных предприятий.  Сельское хозяйство в соответствии с местными природно-климатическими условиями, имеет серьёзные ограничения в своём развитии.  Производством сельскохозяйственной продукции занимаются личные подсобные хозяйства, которые обеспечивают значительную часть потребностей жителей района в картофеле, овощах, мясе и молоке. Проблемой развития производства по переработке сырьевого потенциала района, является высокая стоимость электроэнергии.</a:t>
            </a:r>
            <a:endParaRPr lang="ru-RU" sz="1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16255"/>
              </p:ext>
            </p:extLst>
          </p:nvPr>
        </p:nvGraphicFramePr>
        <p:xfrm>
          <a:off x="683570" y="2158143"/>
          <a:ext cx="7776862" cy="164592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554110"/>
                <a:gridCol w="777844"/>
                <a:gridCol w="777844"/>
                <a:gridCol w="777844"/>
                <a:gridCol w="777844"/>
                <a:gridCol w="777844"/>
                <a:gridCol w="777844"/>
                <a:gridCol w="777844"/>
                <a:gridCol w="777844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Крупный рогатый скот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из него коровы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свиньи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овцы и козы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к 1 января 2018г.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2018г.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2018г. 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2018г.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631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95,3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287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92,9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85,8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534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106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32470" y="1881144"/>
            <a:ext cx="57815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Поголовье скота в хозяйствах всех категорий на 1 января 2019 года составило: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560275"/>
              </p:ext>
            </p:extLst>
          </p:nvPr>
        </p:nvGraphicFramePr>
        <p:xfrm>
          <a:off x="683568" y="4221088"/>
          <a:ext cx="7767537" cy="13716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50335"/>
                <a:gridCol w="1006129"/>
                <a:gridCol w="1006129"/>
                <a:gridCol w="1046343"/>
                <a:gridCol w="1046343"/>
                <a:gridCol w="1006129"/>
                <a:gridCol w="100612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Мясо (скот и птица в живой массе)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Молоко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Яйцо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2017 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 %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2017 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штук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2017г.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190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106,5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876,6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586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56,5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95418" y="3951148"/>
            <a:ext cx="76556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 основных продуктов животноводства в хозяйствах всех категорий на 1 января 2019 года составило: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5804" y="5637441"/>
            <a:ext cx="8697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/>
                <a:ea typeface="Times New Roman"/>
              </a:rPr>
              <a:t>Сельское хозяйство в </a:t>
            </a:r>
            <a:r>
              <a:rPr lang="ru-RU" sz="1200" dirty="0" err="1">
                <a:latin typeface="Times New Roman"/>
                <a:ea typeface="Times New Roman"/>
              </a:rPr>
              <a:t>Тернейском</a:t>
            </a:r>
            <a:r>
              <a:rPr lang="ru-RU" sz="1200" dirty="0">
                <a:latin typeface="Times New Roman"/>
                <a:ea typeface="Times New Roman"/>
              </a:rPr>
              <a:t> муниципальном районе – это та отрасль хозяйства, которая в соответствии с местными природно-климатическими условиями, имеет серьёзные ограничения в своём развитии. Поэтому в прогнозируемом периоде до </a:t>
            </a:r>
            <a:r>
              <a:rPr lang="ru-RU" sz="1200" dirty="0" smtClean="0">
                <a:latin typeface="Times New Roman"/>
                <a:ea typeface="Times New Roman"/>
              </a:rPr>
              <a:t>2022 </a:t>
            </a:r>
            <a:r>
              <a:rPr lang="ru-RU" sz="1200" dirty="0">
                <a:latin typeface="Times New Roman"/>
                <a:ea typeface="Times New Roman"/>
              </a:rPr>
              <a:t>года планируется незначительное увеличение объемов производства.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766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360040"/>
          </a:xfrm>
        </p:spPr>
        <p:txBody>
          <a:bodyPr>
            <a:norm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4. Торговля и услуги населению.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89711"/>
            <a:ext cx="84249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/>
                <a:ea typeface="Times New Roman"/>
              </a:rPr>
              <a:t>Потребительский рынок </a:t>
            </a:r>
            <a:r>
              <a:rPr lang="ru-RU" sz="1400" dirty="0" err="1">
                <a:latin typeface="Times New Roman"/>
                <a:ea typeface="Times New Roman"/>
              </a:rPr>
              <a:t>Тернейского</a:t>
            </a:r>
            <a:r>
              <a:rPr lang="ru-RU" sz="1400" dirty="0">
                <a:latin typeface="Times New Roman"/>
                <a:ea typeface="Times New Roman"/>
              </a:rPr>
              <a:t> муниципального района имеет устойчивое состояние с соответствующим уровнем насыщенности товарами и услугами, с высокой предпринимательской активностью. На сегодняшний день торговля остаётся важнейшей частью потребительского рынка и наиболее гибкой отраслью районного хозяйства, реагирующей на изменения всех социальных факторов и являющаяся важным индикатором социально-экономического развития района</a:t>
            </a:r>
            <a:r>
              <a:rPr lang="ru-RU" sz="1400" dirty="0" smtClean="0">
                <a:latin typeface="Times New Roman"/>
                <a:ea typeface="Times New Roman"/>
              </a:rPr>
              <a:t>.</a:t>
            </a:r>
          </a:p>
          <a:p>
            <a:pPr indent="450000" algn="just"/>
            <a:r>
              <a:rPr lang="ru-RU" sz="1400" dirty="0">
                <a:latin typeface="Times New Roman"/>
                <a:ea typeface="Times New Roman"/>
              </a:rPr>
              <a:t>Розничный товарооборот предприятий в 2018 году составил 323,11 млн. рублей и вырос по сравнению с соответствующим периодом прошлого года на 13 %. Практически весь оборот розничной торговли представлен деятельностью торгующих организаций. Наибольшая часть розничного товарооборота приходится на </a:t>
            </a:r>
            <a:r>
              <a:rPr lang="ru-RU" sz="1400" dirty="0" smtClean="0">
                <a:latin typeface="Times New Roman"/>
                <a:ea typeface="Times New Roman"/>
              </a:rPr>
              <a:t>ИП</a:t>
            </a:r>
          </a:p>
          <a:p>
            <a:pPr indent="450000" algn="just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36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288032"/>
          </a:xfrm>
        </p:spPr>
        <p:txBody>
          <a:bodyPr>
            <a:noAutofit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5.  Малое предпринимательство.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790456"/>
              </p:ext>
            </p:extLst>
          </p:nvPr>
        </p:nvGraphicFramePr>
        <p:xfrm>
          <a:off x="561988" y="1052736"/>
          <a:ext cx="8064897" cy="3386020"/>
        </p:xfrm>
        <a:graphic>
          <a:graphicData uri="http://schemas.openxmlformats.org/drawingml/2006/table">
            <a:tbl>
              <a:tblPr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tblPr>
              <a:tblGrid>
                <a:gridCol w="4428376"/>
                <a:gridCol w="1155080"/>
                <a:gridCol w="929572"/>
                <a:gridCol w="777226"/>
                <a:gridCol w="774643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Показатели развития малого и среднего предпринимательства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Единица измерения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2017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2018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Количество субъектов малого предпринимательства с учётом индивидуальных предпринимателей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-"/>
                        <a:tabLst>
                          <a:tab pos="22860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малые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предприятия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ед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346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344                                                                                                                                               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68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99,4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101,5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Доля малых предприятий в общей численности хозяйствующих субъектов(без ИП)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41,88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44,15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+2,27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Средняя заработная плата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руб.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25,4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109,9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Оборот малых предприятий с учетом ИП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млн. руб.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1198,3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1360,1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113,5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35861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(включая ИП)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0,92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0,96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104,35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(без ИП)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0,42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0,41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97,62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Число индивидуальных предпринимателей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ед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278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275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98,92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52000">
                          <a:srgbClr val="A5644E">
                            <a:lumMod val="40000"/>
                            <a:lumOff val="60000"/>
                          </a:srgb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15608" y="623391"/>
            <a:ext cx="45576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малого и среднего предпринимательства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07504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effectLst/>
                <a:latin typeface="Times New Roman"/>
                <a:ea typeface="Times New Roman"/>
              </a:rPr>
              <a:t> </a:t>
            </a:r>
            <a:r>
              <a:rPr lang="ru-RU" sz="1800" b="1" dirty="0">
                <a:effectLst/>
                <a:latin typeface="Times New Roman"/>
                <a:ea typeface="Times New Roman"/>
              </a:rPr>
              <a:t>6.  Инвестиции.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1374" y="836712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9900"/>
            <a:r>
              <a:rPr lang="ru-RU" sz="1200" dirty="0">
                <a:latin typeface="Times New Roman"/>
                <a:ea typeface="Times New Roman"/>
              </a:rPr>
              <a:t>Инвестиционные вложения на территории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муниципального района осуществляются по нескольким </a:t>
            </a:r>
            <a:r>
              <a:rPr lang="ru-RU" sz="1200" dirty="0" smtClean="0">
                <a:latin typeface="Times New Roman"/>
                <a:ea typeface="Times New Roman"/>
              </a:rPr>
              <a:t>направлениям: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/>
                <a:ea typeface="Times New Roman"/>
              </a:rPr>
              <a:t>реализация </a:t>
            </a:r>
            <a:r>
              <a:rPr lang="ru-RU" sz="1200" dirty="0">
                <a:latin typeface="Times New Roman"/>
                <a:ea typeface="Times New Roman"/>
              </a:rPr>
              <a:t>государственных и муниципальных </a:t>
            </a:r>
            <a:r>
              <a:rPr lang="ru-RU" sz="1200" dirty="0" smtClean="0">
                <a:latin typeface="Times New Roman"/>
                <a:ea typeface="Times New Roman"/>
              </a:rPr>
              <a:t>программ;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/>
                <a:ea typeface="Times New Roman"/>
              </a:rPr>
              <a:t>инвестиции </a:t>
            </a:r>
            <a:r>
              <a:rPr lang="ru-RU" sz="1200" dirty="0">
                <a:latin typeface="Times New Roman"/>
                <a:ea typeface="Times New Roman"/>
              </a:rPr>
              <a:t>крупных и средних </a:t>
            </a:r>
            <a:r>
              <a:rPr lang="ru-RU" sz="1200" dirty="0" smtClean="0">
                <a:latin typeface="Times New Roman"/>
                <a:ea typeface="Times New Roman"/>
              </a:rPr>
              <a:t>предприятий;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 smtClean="0">
                <a:latin typeface="Times New Roman"/>
                <a:ea typeface="Times New Roman"/>
              </a:rPr>
              <a:t>строительство </a:t>
            </a:r>
            <a:r>
              <a:rPr lang="ru-RU" sz="1200" dirty="0">
                <a:latin typeface="Times New Roman"/>
                <a:ea typeface="Times New Roman"/>
              </a:rPr>
              <a:t>важных социальных объектов. </a:t>
            </a:r>
            <a:endParaRPr lang="ru-RU" sz="1200" u="none" strike="noStrike" spc="0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7573"/>
              </p:ext>
            </p:extLst>
          </p:nvPr>
        </p:nvGraphicFramePr>
        <p:xfrm>
          <a:off x="755576" y="1988840"/>
          <a:ext cx="7704856" cy="16459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975194"/>
                <a:gridCol w="1729662"/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2018 г.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млн.руб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959,46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 том числе: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204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здания и сооружения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285,66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727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машины и оборудование, инструмент, инвентарь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643,31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52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rgbClr val="F0A22E">
                            <a:tint val="44500"/>
                            <a:satMod val="160000"/>
                            <a:lumMod val="100000"/>
                            <a:alpha val="0"/>
                          </a:srgbClr>
                        </a:gs>
                        <a:gs pos="100000">
                          <a:srgbClr val="F0A22E">
                            <a:tint val="23500"/>
                            <a:satMod val="160000"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371703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/>
                <a:ea typeface="Times New Roman"/>
              </a:rPr>
              <a:t>По оценки на  2019 год и прогнозу до 2024 года  не планируется значительное увеличение инвестиций, объем инвестиций в 2024 году составит 1291,89 </a:t>
            </a:r>
            <a:r>
              <a:rPr lang="ru-RU" sz="1200" dirty="0" err="1">
                <a:latin typeface="Times New Roman"/>
                <a:ea typeface="Times New Roman"/>
              </a:rPr>
              <a:t>млн.руб</a:t>
            </a:r>
            <a:r>
              <a:rPr lang="ru-RU" sz="1200" dirty="0">
                <a:latin typeface="Times New Roman"/>
                <a:ea typeface="Times New Roman"/>
              </a:rPr>
              <a:t>.. Основную часть инвестиций планируется направлять на приобретение современного оборудования  и </a:t>
            </a:r>
            <a:r>
              <a:rPr lang="ru-RU" sz="1200" dirty="0" smtClean="0">
                <a:latin typeface="Times New Roman"/>
                <a:ea typeface="Times New Roman"/>
              </a:rPr>
              <a:t>техники.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7897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3795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7. Финансы.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230" y="980728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Бюджет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муниципального района является дотационным. Объём доходов консолидированного бюджета без межбюджетных трансфертов (налоговые и неналоговые доходы)  в общей сумме расходов в 2018 году составил  61,9 %, в 2017 году   58,3 %. 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      Доля дотации на выравнивание бюджетной обеспеченности и иных межбюджетных трансфертов на сбалансированность в бюджетах городских и сельских поселений в общей сумме расходов поселений в 2018 году составила   26,58%, в 2017 году 17,00% (рост в 2018 году за счёт уменьшения  в 2018 году средств субсидий и иных межбюджетных трансфертов из бюджетов других уровней бюджетной системы РФ).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      Расходы консолидированного бюджета осуществлялись исходя из текущей потребности бюджетной обеспеченности казённых учреждений и расходов на реализацию муниципальных программ. Просроченная кредиторская задолженность на конец отчётного периода отсутствует.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      Общая сумма расходов консолидированного бюджета в 2018 году составила 445,1 </a:t>
            </a:r>
            <a:r>
              <a:rPr lang="ru-RU" sz="1200" dirty="0" err="1">
                <a:latin typeface="Times New Roman"/>
                <a:ea typeface="Times New Roman"/>
              </a:rPr>
              <a:t>млн.руб</a:t>
            </a:r>
            <a:r>
              <a:rPr lang="ru-RU" sz="1200" dirty="0">
                <a:latin typeface="Times New Roman"/>
                <a:ea typeface="Times New Roman"/>
              </a:rPr>
              <a:t>., в том числе расходов городских и сельских поселений 51,7 </a:t>
            </a:r>
            <a:r>
              <a:rPr lang="ru-RU" sz="1200" dirty="0" err="1">
                <a:latin typeface="Times New Roman"/>
                <a:ea typeface="Times New Roman"/>
              </a:rPr>
              <a:t>млн.руб</a:t>
            </a:r>
            <a:r>
              <a:rPr lang="ru-RU" sz="1200" dirty="0">
                <a:latin typeface="Times New Roman"/>
                <a:ea typeface="Times New Roman"/>
              </a:rPr>
              <a:t>.; в 2017 году сумма расходов консолидированного бюджета 443,3 </a:t>
            </a:r>
            <a:r>
              <a:rPr lang="ru-RU" sz="1200" dirty="0" err="1">
                <a:latin typeface="Times New Roman"/>
                <a:ea typeface="Times New Roman"/>
              </a:rPr>
              <a:t>млн.руб</a:t>
            </a:r>
            <a:r>
              <a:rPr lang="ru-RU" sz="1200" dirty="0">
                <a:latin typeface="Times New Roman"/>
                <a:ea typeface="Times New Roman"/>
              </a:rPr>
              <a:t>., в </a:t>
            </a:r>
            <a:r>
              <a:rPr lang="ru-RU" sz="1200" dirty="0" err="1">
                <a:latin typeface="Times New Roman"/>
                <a:ea typeface="Times New Roman"/>
              </a:rPr>
              <a:t>т.ч</a:t>
            </a:r>
            <a:r>
              <a:rPr lang="ru-RU" sz="1200" dirty="0">
                <a:latin typeface="Times New Roman"/>
                <a:ea typeface="Times New Roman"/>
              </a:rPr>
              <a:t>. расходов городских и сельских поселений 61,8  </a:t>
            </a:r>
            <a:r>
              <a:rPr lang="ru-RU" sz="1200" dirty="0" err="1">
                <a:latin typeface="Times New Roman"/>
                <a:ea typeface="Times New Roman"/>
              </a:rPr>
              <a:t>млн.руб</a:t>
            </a:r>
            <a:r>
              <a:rPr lang="ru-RU" sz="1200" dirty="0">
                <a:latin typeface="Times New Roman"/>
                <a:ea typeface="Times New Roman"/>
              </a:rPr>
              <a:t>..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Times New Roman"/>
              </a:rPr>
              <a:t>            Уровень </a:t>
            </a:r>
            <a:r>
              <a:rPr lang="ru-RU" sz="1200" dirty="0" err="1">
                <a:latin typeface="Times New Roman"/>
                <a:ea typeface="Times New Roman"/>
              </a:rPr>
              <a:t>дотационности</a:t>
            </a:r>
            <a:r>
              <a:rPr lang="ru-RU" sz="1200" dirty="0">
                <a:latin typeface="Times New Roman"/>
                <a:ea typeface="Times New Roman"/>
              </a:rPr>
              <a:t> консолидированного  бюджета </a:t>
            </a:r>
            <a:r>
              <a:rPr lang="ru-RU" sz="1200" dirty="0" err="1">
                <a:latin typeface="Times New Roman"/>
                <a:ea typeface="Times New Roman"/>
              </a:rPr>
              <a:t>Тернейского</a:t>
            </a:r>
            <a:r>
              <a:rPr lang="ru-RU" sz="1200" dirty="0">
                <a:latin typeface="Times New Roman"/>
                <a:ea typeface="Times New Roman"/>
              </a:rPr>
              <a:t> района на 2019 год и на период до 2021 года сохранится. Расходы  на 2019 год и на период до 2021 года планируются на уровне расходов на 2018 год с учётом  выполнения параметров заработной платы работникам  образования и культуры (согласно Указа президента РФ от 7 мая 2012 года №597 О мероприятиях по реализации государственной социальной политики».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608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1596</Words>
  <Application>Microsoft Office PowerPoint</Application>
  <PresentationFormat>Экран (4:3)</PresentationFormat>
  <Paragraphs>391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 Unicode MS</vt:lpstr>
      <vt:lpstr>Calibri</vt:lpstr>
      <vt:lpstr>Franklin Gothic Book</vt:lpstr>
      <vt:lpstr>Franklin Gothic Medium</vt:lpstr>
      <vt:lpstr>Symbol</vt:lpstr>
      <vt:lpstr>Times New Roman</vt:lpstr>
      <vt:lpstr>Wingdings</vt:lpstr>
      <vt:lpstr>Wingdings 2</vt:lpstr>
      <vt:lpstr>Трек</vt:lpstr>
      <vt:lpstr>Прогноз социально-экономического развития</vt:lpstr>
      <vt:lpstr>Прогноз социально-экономического развития Тернейского муниципального района  на период до 2022 года </vt:lpstr>
      <vt:lpstr>1.  Демография. </vt:lpstr>
      <vt:lpstr>2. Производство товаров и услуг.</vt:lpstr>
      <vt:lpstr>3. Сельское хозяйство.</vt:lpstr>
      <vt:lpstr>4. Торговля и услуги населению.</vt:lpstr>
      <vt:lpstr>5.  Малое предпринимательство.</vt:lpstr>
      <vt:lpstr> 6.  Инвестиции.</vt:lpstr>
      <vt:lpstr> 7. Финансы.</vt:lpstr>
      <vt:lpstr> 8. Труд и занятость. </vt:lpstr>
      <vt:lpstr> 9. Перечень основных проблемных вопросов развития региона, сдерживающих его социально-экономическое развитие.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социально-экономического развития</dc:title>
  <dc:creator>Anna</dc:creator>
  <cp:lastModifiedBy>Anna</cp:lastModifiedBy>
  <cp:revision>30</cp:revision>
  <dcterms:created xsi:type="dcterms:W3CDTF">2019-11-26T00:18:07Z</dcterms:created>
  <dcterms:modified xsi:type="dcterms:W3CDTF">2019-11-27T06:13:44Z</dcterms:modified>
</cp:coreProperties>
</file>