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45" autoAdjust="0"/>
  </p:normalViewPr>
  <p:slideViewPr>
    <p:cSldViewPr>
      <p:cViewPr>
        <p:scale>
          <a:sx n="106" d="100"/>
          <a:sy n="106" d="100"/>
        </p:scale>
        <p:origin x="-9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412776"/>
            <a:ext cx="6408711" cy="1702160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Основные направления бюджетной и налоговой</a:t>
            </a:r>
            <a:endParaRPr lang="ru-RU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852936"/>
            <a:ext cx="5487392" cy="1260629"/>
          </a:xfrm>
        </p:spPr>
        <p:txBody>
          <a:bodyPr>
            <a:normAutofit/>
          </a:bodyPr>
          <a:lstStyle/>
          <a:p>
            <a:r>
              <a:rPr lang="ru-RU" sz="4300" dirty="0">
                <a:solidFill>
                  <a:schemeClr val="tx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74021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660467" y="754393"/>
            <a:ext cx="1296144" cy="122413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Ц</a:t>
            </a:r>
            <a:r>
              <a:rPr lang="ru-RU" sz="2000" b="1" dirty="0" smtClean="0"/>
              <a:t>ель</a:t>
            </a:r>
            <a:endParaRPr lang="ru-RU" sz="2000" b="1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2687503" y="1166616"/>
            <a:ext cx="978408" cy="484632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576" y="934379"/>
            <a:ext cx="1931927" cy="108012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определение условий, используемых для составления проекта бюджета </a:t>
            </a:r>
            <a:r>
              <a:rPr lang="ru-RU" sz="1200" dirty="0" err="1"/>
              <a:t>Тернейского</a:t>
            </a:r>
            <a:r>
              <a:rPr lang="ru-RU" sz="1200" dirty="0"/>
              <a:t> муниципального района на 2020-2022 годы</a:t>
            </a:r>
          </a:p>
        </p:txBody>
      </p:sp>
      <p:sp>
        <p:nvSpPr>
          <p:cNvPr id="13" name="Стрелка влево 12"/>
          <p:cNvSpPr/>
          <p:nvPr/>
        </p:nvSpPr>
        <p:spPr>
          <a:xfrm rot="19005390">
            <a:off x="2579757" y="2022635"/>
            <a:ext cx="1457332" cy="484632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50688" y="2780928"/>
            <a:ext cx="2157735" cy="12241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Определение основных </a:t>
            </a:r>
            <a:r>
              <a:rPr lang="ru-RU" sz="1200" dirty="0"/>
              <a:t>подходов к </a:t>
            </a:r>
            <a:r>
              <a:rPr lang="ru-RU" sz="1200" dirty="0" smtClean="0"/>
              <a:t>формированию проекта </a:t>
            </a:r>
            <a:r>
              <a:rPr lang="ru-RU" sz="1200" dirty="0"/>
              <a:t>бюджета </a:t>
            </a:r>
            <a:r>
              <a:rPr lang="ru-RU" sz="1200" dirty="0" err="1"/>
              <a:t>Тернейского</a:t>
            </a:r>
            <a:r>
              <a:rPr lang="ru-RU" sz="1200" dirty="0"/>
              <a:t> муниципального </a:t>
            </a:r>
            <a:r>
              <a:rPr lang="ru-RU" sz="1200" dirty="0" smtClean="0"/>
              <a:t>района</a:t>
            </a:r>
            <a:endParaRPr lang="ru-RU" sz="12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15556" y="3068960"/>
            <a:ext cx="2963758" cy="84239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Определение </a:t>
            </a:r>
            <a:r>
              <a:rPr lang="ru-RU" sz="1200" dirty="0"/>
              <a:t>общего порядка разработки основных характеристик и прогнозируемых параметров бюджета </a:t>
            </a:r>
            <a:r>
              <a:rPr lang="ru-RU" sz="1200" dirty="0" err="1"/>
              <a:t>Тернейского</a:t>
            </a:r>
            <a:r>
              <a:rPr lang="ru-RU" sz="1200" dirty="0"/>
              <a:t> муниципального района</a:t>
            </a:r>
          </a:p>
        </p:txBody>
      </p:sp>
      <p:sp>
        <p:nvSpPr>
          <p:cNvPr id="16" name="Стрелка вниз 15"/>
          <p:cNvSpPr/>
          <p:nvPr/>
        </p:nvSpPr>
        <p:spPr>
          <a:xfrm rot="19855089">
            <a:off x="4698108" y="1815723"/>
            <a:ext cx="484632" cy="1324148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295437">
            <a:off x="4959154" y="1173951"/>
            <a:ext cx="1121839" cy="48463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097435" y="1166616"/>
            <a:ext cx="2304257" cy="82758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обеспечения прозрачности и открытости бюджетного планирования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1560402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1187624" y="188640"/>
            <a:ext cx="6589304" cy="504056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Направления </a:t>
            </a:r>
            <a:r>
              <a:rPr lang="ru-RU" sz="1200" dirty="0" smtClean="0">
                <a:solidFill>
                  <a:schemeClr val="tx1"/>
                </a:solidFill>
              </a:rPr>
              <a:t>бюджетной политики бюджетной </a:t>
            </a:r>
            <a:r>
              <a:rPr lang="ru-RU" sz="1200" dirty="0">
                <a:solidFill>
                  <a:schemeClr val="tx1"/>
                </a:solidFill>
              </a:rPr>
              <a:t>политики на очередной бюджетный период </a:t>
            </a:r>
            <a:r>
              <a:rPr lang="ru-RU" sz="1200" dirty="0" smtClean="0">
                <a:solidFill>
                  <a:schemeClr val="tx1"/>
                </a:solidFill>
              </a:rPr>
              <a:t>2020-2022 </a:t>
            </a:r>
            <a:r>
              <a:rPr lang="ru-RU" sz="1200" dirty="0" smtClean="0">
                <a:solidFill>
                  <a:schemeClr val="tx1"/>
                </a:solidFill>
              </a:rPr>
              <a:t>годы:</a:t>
            </a:r>
            <a:endParaRPr lang="ru-RU" sz="1200" dirty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50995" y="976601"/>
            <a:ext cx="7488834" cy="3172479"/>
            <a:chOff x="2313317" y="717411"/>
            <a:chExt cx="4739546" cy="3211986"/>
          </a:xfrm>
        </p:grpSpPr>
        <p:sp>
          <p:nvSpPr>
            <p:cNvPr id="11" name="Полилиния 10"/>
            <p:cNvSpPr/>
            <p:nvPr/>
          </p:nvSpPr>
          <p:spPr>
            <a:xfrm>
              <a:off x="2313317" y="717411"/>
              <a:ext cx="4739545" cy="587416"/>
            </a:xfrm>
            <a:custGeom>
              <a:avLst/>
              <a:gdLst>
                <a:gd name="connsiteX0" fmla="*/ 0 w 3887288"/>
                <a:gd name="connsiteY0" fmla="*/ 116903 h 701403"/>
                <a:gd name="connsiteX1" fmla="*/ 116903 w 3887288"/>
                <a:gd name="connsiteY1" fmla="*/ 0 h 701403"/>
                <a:gd name="connsiteX2" fmla="*/ 3770385 w 3887288"/>
                <a:gd name="connsiteY2" fmla="*/ 0 h 701403"/>
                <a:gd name="connsiteX3" fmla="*/ 3887288 w 3887288"/>
                <a:gd name="connsiteY3" fmla="*/ 116903 h 701403"/>
                <a:gd name="connsiteX4" fmla="*/ 3887288 w 3887288"/>
                <a:gd name="connsiteY4" fmla="*/ 584500 h 701403"/>
                <a:gd name="connsiteX5" fmla="*/ 3770385 w 3887288"/>
                <a:gd name="connsiteY5" fmla="*/ 701403 h 701403"/>
                <a:gd name="connsiteX6" fmla="*/ 116903 w 3887288"/>
                <a:gd name="connsiteY6" fmla="*/ 701403 h 701403"/>
                <a:gd name="connsiteX7" fmla="*/ 0 w 3887288"/>
                <a:gd name="connsiteY7" fmla="*/ 584500 h 701403"/>
                <a:gd name="connsiteX8" fmla="*/ 0 w 3887288"/>
                <a:gd name="connsiteY8" fmla="*/ 116903 h 701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701403">
                  <a:moveTo>
                    <a:pt x="0" y="116903"/>
                  </a:moveTo>
                  <a:cubicBezTo>
                    <a:pt x="0" y="52339"/>
                    <a:pt x="52339" y="0"/>
                    <a:pt x="116903" y="0"/>
                  </a:cubicBezTo>
                  <a:lnTo>
                    <a:pt x="3770385" y="0"/>
                  </a:lnTo>
                  <a:cubicBezTo>
                    <a:pt x="3834949" y="0"/>
                    <a:pt x="3887288" y="52339"/>
                    <a:pt x="3887288" y="116903"/>
                  </a:cubicBezTo>
                  <a:lnTo>
                    <a:pt x="3887288" y="584500"/>
                  </a:lnTo>
                  <a:cubicBezTo>
                    <a:pt x="3887288" y="649064"/>
                    <a:pt x="3834949" y="701403"/>
                    <a:pt x="3770385" y="701403"/>
                  </a:cubicBezTo>
                  <a:lnTo>
                    <a:pt x="116903" y="701403"/>
                  </a:lnTo>
                  <a:cubicBezTo>
                    <a:pt x="52339" y="701403"/>
                    <a:pt x="0" y="649064"/>
                    <a:pt x="0" y="584500"/>
                  </a:cubicBezTo>
                  <a:lnTo>
                    <a:pt x="0" y="116903"/>
                  </a:lnTo>
                  <a:close/>
                </a:path>
              </a:pathLst>
            </a:custGeom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2340" tIns="72340" rIns="72340" bIns="72340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проведение оценки эффективности предоставляемых (планируемых к предоставлению) налоговых льгот по местным налогам и в части пониженной ставки по налогам в пределах полномочий, отнесенных законодательством Российской Федерации о налогах и сборах к ведению органов местного самоуправления</a:t>
              </a:r>
              <a:r>
                <a:rPr lang="ru-RU" sz="800" kern="1200" dirty="0" smtClean="0"/>
                <a:t>;</a:t>
              </a:r>
              <a:endParaRPr lang="ru-RU" sz="8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2313317" y="1377733"/>
              <a:ext cx="4739545" cy="364524"/>
            </a:xfrm>
            <a:custGeom>
              <a:avLst/>
              <a:gdLst>
                <a:gd name="connsiteX0" fmla="*/ 0 w 3887288"/>
                <a:gd name="connsiteY0" fmla="*/ 77022 h 462123"/>
                <a:gd name="connsiteX1" fmla="*/ 77022 w 3887288"/>
                <a:gd name="connsiteY1" fmla="*/ 0 h 462123"/>
                <a:gd name="connsiteX2" fmla="*/ 3810266 w 3887288"/>
                <a:gd name="connsiteY2" fmla="*/ 0 h 462123"/>
                <a:gd name="connsiteX3" fmla="*/ 3887288 w 3887288"/>
                <a:gd name="connsiteY3" fmla="*/ 77022 h 462123"/>
                <a:gd name="connsiteX4" fmla="*/ 3887288 w 3887288"/>
                <a:gd name="connsiteY4" fmla="*/ 385101 h 462123"/>
                <a:gd name="connsiteX5" fmla="*/ 3810266 w 3887288"/>
                <a:gd name="connsiteY5" fmla="*/ 462123 h 462123"/>
                <a:gd name="connsiteX6" fmla="*/ 77022 w 3887288"/>
                <a:gd name="connsiteY6" fmla="*/ 462123 h 462123"/>
                <a:gd name="connsiteX7" fmla="*/ 0 w 3887288"/>
                <a:gd name="connsiteY7" fmla="*/ 385101 h 462123"/>
                <a:gd name="connsiteX8" fmla="*/ 0 w 3887288"/>
                <a:gd name="connsiteY8" fmla="*/ 77022 h 462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462123">
                  <a:moveTo>
                    <a:pt x="0" y="77022"/>
                  </a:moveTo>
                  <a:cubicBezTo>
                    <a:pt x="0" y="34484"/>
                    <a:pt x="34484" y="0"/>
                    <a:pt x="77022" y="0"/>
                  </a:cubicBezTo>
                  <a:lnTo>
                    <a:pt x="3810266" y="0"/>
                  </a:lnTo>
                  <a:cubicBezTo>
                    <a:pt x="3852804" y="0"/>
                    <a:pt x="3887288" y="34484"/>
                    <a:pt x="3887288" y="77022"/>
                  </a:cubicBezTo>
                  <a:lnTo>
                    <a:pt x="3887288" y="385101"/>
                  </a:lnTo>
                  <a:cubicBezTo>
                    <a:pt x="3887288" y="427639"/>
                    <a:pt x="3852804" y="462123"/>
                    <a:pt x="3810266" y="462123"/>
                  </a:cubicBezTo>
                  <a:lnTo>
                    <a:pt x="77022" y="462123"/>
                  </a:lnTo>
                  <a:cubicBezTo>
                    <a:pt x="34484" y="462123"/>
                    <a:pt x="0" y="427639"/>
                    <a:pt x="0" y="385101"/>
                  </a:cubicBezTo>
                  <a:lnTo>
                    <a:pt x="0" y="77022"/>
                  </a:lnTo>
                  <a:close/>
                </a:path>
              </a:pathLst>
            </a:custGeom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0659" tIns="60659" rIns="60659" bIns="60659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проведение работы по отмене неэффективных налоговых льгот, устанавливаемых органами местного самоуправления </a:t>
              </a:r>
              <a:r>
                <a:rPr lang="ru-RU" sz="1000" kern="1200" dirty="0" err="1" smtClean="0"/>
                <a:t>Тернейского</a:t>
              </a:r>
              <a:r>
                <a:rPr lang="ru-RU" sz="1000" kern="1200" dirty="0" smtClean="0"/>
                <a:t> муниципального района;</a:t>
              </a:r>
              <a:endParaRPr lang="ru-RU" sz="10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2313317" y="1839525"/>
              <a:ext cx="4739546" cy="413065"/>
            </a:xfrm>
            <a:custGeom>
              <a:avLst/>
              <a:gdLst>
                <a:gd name="connsiteX0" fmla="*/ 0 w 3887288"/>
                <a:gd name="connsiteY0" fmla="*/ 78671 h 472019"/>
                <a:gd name="connsiteX1" fmla="*/ 78671 w 3887288"/>
                <a:gd name="connsiteY1" fmla="*/ 0 h 472019"/>
                <a:gd name="connsiteX2" fmla="*/ 3808617 w 3887288"/>
                <a:gd name="connsiteY2" fmla="*/ 0 h 472019"/>
                <a:gd name="connsiteX3" fmla="*/ 3887288 w 3887288"/>
                <a:gd name="connsiteY3" fmla="*/ 78671 h 472019"/>
                <a:gd name="connsiteX4" fmla="*/ 3887288 w 3887288"/>
                <a:gd name="connsiteY4" fmla="*/ 393348 h 472019"/>
                <a:gd name="connsiteX5" fmla="*/ 3808617 w 3887288"/>
                <a:gd name="connsiteY5" fmla="*/ 472019 h 472019"/>
                <a:gd name="connsiteX6" fmla="*/ 78671 w 3887288"/>
                <a:gd name="connsiteY6" fmla="*/ 472019 h 472019"/>
                <a:gd name="connsiteX7" fmla="*/ 0 w 3887288"/>
                <a:gd name="connsiteY7" fmla="*/ 393348 h 472019"/>
                <a:gd name="connsiteX8" fmla="*/ 0 w 3887288"/>
                <a:gd name="connsiteY8" fmla="*/ 78671 h 47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472019">
                  <a:moveTo>
                    <a:pt x="0" y="78671"/>
                  </a:moveTo>
                  <a:cubicBezTo>
                    <a:pt x="0" y="35222"/>
                    <a:pt x="35222" y="0"/>
                    <a:pt x="78671" y="0"/>
                  </a:cubicBezTo>
                  <a:lnTo>
                    <a:pt x="3808617" y="0"/>
                  </a:lnTo>
                  <a:cubicBezTo>
                    <a:pt x="3852066" y="0"/>
                    <a:pt x="3887288" y="35222"/>
                    <a:pt x="3887288" y="78671"/>
                  </a:cubicBezTo>
                  <a:lnTo>
                    <a:pt x="3887288" y="393348"/>
                  </a:lnTo>
                  <a:cubicBezTo>
                    <a:pt x="3887288" y="436797"/>
                    <a:pt x="3852066" y="472019"/>
                    <a:pt x="3808617" y="472019"/>
                  </a:cubicBezTo>
                  <a:lnTo>
                    <a:pt x="78671" y="472019"/>
                  </a:lnTo>
                  <a:cubicBezTo>
                    <a:pt x="35222" y="472019"/>
                    <a:pt x="0" y="436797"/>
                    <a:pt x="0" y="393348"/>
                  </a:cubicBezTo>
                  <a:lnTo>
                    <a:pt x="0" y="78671"/>
                  </a:lnTo>
                  <a:close/>
                </a:path>
              </a:pathLst>
            </a:custGeom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1142" tIns="61142" rIns="61142" bIns="61142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усиление аналитической работы в части эффективности установленных коэффициентов К2 по единому налогу на вмененный доход;</a:t>
              </a:r>
              <a:endParaRPr lang="ru-RU" sz="1000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2313317" y="2363399"/>
              <a:ext cx="4724868" cy="364524"/>
            </a:xfrm>
            <a:custGeom>
              <a:avLst/>
              <a:gdLst>
                <a:gd name="connsiteX0" fmla="*/ 0 w 3887288"/>
                <a:gd name="connsiteY0" fmla="*/ 64066 h 384391"/>
                <a:gd name="connsiteX1" fmla="*/ 64066 w 3887288"/>
                <a:gd name="connsiteY1" fmla="*/ 0 h 384391"/>
                <a:gd name="connsiteX2" fmla="*/ 3823222 w 3887288"/>
                <a:gd name="connsiteY2" fmla="*/ 0 h 384391"/>
                <a:gd name="connsiteX3" fmla="*/ 3887288 w 3887288"/>
                <a:gd name="connsiteY3" fmla="*/ 64066 h 384391"/>
                <a:gd name="connsiteX4" fmla="*/ 3887288 w 3887288"/>
                <a:gd name="connsiteY4" fmla="*/ 320325 h 384391"/>
                <a:gd name="connsiteX5" fmla="*/ 3823222 w 3887288"/>
                <a:gd name="connsiteY5" fmla="*/ 384391 h 384391"/>
                <a:gd name="connsiteX6" fmla="*/ 64066 w 3887288"/>
                <a:gd name="connsiteY6" fmla="*/ 384391 h 384391"/>
                <a:gd name="connsiteX7" fmla="*/ 0 w 3887288"/>
                <a:gd name="connsiteY7" fmla="*/ 320325 h 384391"/>
                <a:gd name="connsiteX8" fmla="*/ 0 w 3887288"/>
                <a:gd name="connsiteY8" fmla="*/ 64066 h 38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384391">
                  <a:moveTo>
                    <a:pt x="0" y="64066"/>
                  </a:moveTo>
                  <a:cubicBezTo>
                    <a:pt x="0" y="28683"/>
                    <a:pt x="28683" y="0"/>
                    <a:pt x="64066" y="0"/>
                  </a:cubicBezTo>
                  <a:lnTo>
                    <a:pt x="3823222" y="0"/>
                  </a:lnTo>
                  <a:cubicBezTo>
                    <a:pt x="3858605" y="0"/>
                    <a:pt x="3887288" y="28683"/>
                    <a:pt x="3887288" y="64066"/>
                  </a:cubicBezTo>
                  <a:lnTo>
                    <a:pt x="3887288" y="320325"/>
                  </a:lnTo>
                  <a:cubicBezTo>
                    <a:pt x="3887288" y="355708"/>
                    <a:pt x="3858605" y="384391"/>
                    <a:pt x="3823222" y="384391"/>
                  </a:cubicBezTo>
                  <a:lnTo>
                    <a:pt x="64066" y="384391"/>
                  </a:lnTo>
                  <a:cubicBezTo>
                    <a:pt x="28683" y="384391"/>
                    <a:pt x="0" y="355708"/>
                    <a:pt x="0" y="320325"/>
                  </a:cubicBezTo>
                  <a:lnTo>
                    <a:pt x="0" y="64066"/>
                  </a:lnTo>
                  <a:close/>
                </a:path>
              </a:pathLst>
            </a:custGeom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56864" tIns="56864" rIns="56864" bIns="56864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увеличение объема поступлений неналоговых доходов, в том числе за счет проведения мероприятий по установлению эффективных ставок арендной платы за сдаваемое в аренду имущество;</a:t>
              </a:r>
              <a:endParaRPr lang="ru-RU" sz="1000" kern="1200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2313317" y="2820347"/>
              <a:ext cx="4724868" cy="525811"/>
            </a:xfrm>
            <a:custGeom>
              <a:avLst/>
              <a:gdLst>
                <a:gd name="connsiteX0" fmla="*/ 0 w 3887288"/>
                <a:gd name="connsiteY0" fmla="*/ 123161 h 738951"/>
                <a:gd name="connsiteX1" fmla="*/ 123161 w 3887288"/>
                <a:gd name="connsiteY1" fmla="*/ 0 h 738951"/>
                <a:gd name="connsiteX2" fmla="*/ 3764127 w 3887288"/>
                <a:gd name="connsiteY2" fmla="*/ 0 h 738951"/>
                <a:gd name="connsiteX3" fmla="*/ 3887288 w 3887288"/>
                <a:gd name="connsiteY3" fmla="*/ 123161 h 738951"/>
                <a:gd name="connsiteX4" fmla="*/ 3887288 w 3887288"/>
                <a:gd name="connsiteY4" fmla="*/ 615790 h 738951"/>
                <a:gd name="connsiteX5" fmla="*/ 3764127 w 3887288"/>
                <a:gd name="connsiteY5" fmla="*/ 738951 h 738951"/>
                <a:gd name="connsiteX6" fmla="*/ 123161 w 3887288"/>
                <a:gd name="connsiteY6" fmla="*/ 738951 h 738951"/>
                <a:gd name="connsiteX7" fmla="*/ 0 w 3887288"/>
                <a:gd name="connsiteY7" fmla="*/ 615790 h 738951"/>
                <a:gd name="connsiteX8" fmla="*/ 0 w 3887288"/>
                <a:gd name="connsiteY8" fmla="*/ 123161 h 73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738951">
                  <a:moveTo>
                    <a:pt x="0" y="123161"/>
                  </a:moveTo>
                  <a:cubicBezTo>
                    <a:pt x="0" y="55141"/>
                    <a:pt x="55141" y="0"/>
                    <a:pt x="123161" y="0"/>
                  </a:cubicBezTo>
                  <a:lnTo>
                    <a:pt x="3764127" y="0"/>
                  </a:lnTo>
                  <a:cubicBezTo>
                    <a:pt x="3832147" y="0"/>
                    <a:pt x="3887288" y="55141"/>
                    <a:pt x="3887288" y="123161"/>
                  </a:cubicBezTo>
                  <a:lnTo>
                    <a:pt x="3887288" y="615790"/>
                  </a:lnTo>
                  <a:cubicBezTo>
                    <a:pt x="3887288" y="683810"/>
                    <a:pt x="3832147" y="738951"/>
                    <a:pt x="3764127" y="738951"/>
                  </a:cubicBezTo>
                  <a:lnTo>
                    <a:pt x="123161" y="738951"/>
                  </a:lnTo>
                  <a:cubicBezTo>
                    <a:pt x="55141" y="738951"/>
                    <a:pt x="0" y="683810"/>
                    <a:pt x="0" y="615790"/>
                  </a:cubicBezTo>
                  <a:lnTo>
                    <a:pt x="0" y="123161"/>
                  </a:lnTo>
                  <a:close/>
                </a:path>
              </a:pathLst>
            </a:custGeom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4173" tIns="74173" rIns="74173" bIns="74173" numCol="1" spcCol="1270" anchor="ctr" anchorCtr="0">
              <a:noAutofit/>
            </a:bodyPr>
            <a:lstStyle/>
            <a:p>
              <a:pPr lvl="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kern="1200" dirty="0" smtClean="0"/>
                <a:t>проведение муниципального земельного контроля, выявления собственников земельных участков и другого недвижимого имущества и привлечение их  к налогообложению, содействие в оформлении прав собственности на земельные участки и имущество физическими лицами;</a:t>
              </a:r>
              <a:endParaRPr lang="ru-RU" sz="1000" kern="1200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2313317" y="3419063"/>
              <a:ext cx="4724868" cy="510334"/>
            </a:xfrm>
            <a:custGeom>
              <a:avLst/>
              <a:gdLst>
                <a:gd name="connsiteX0" fmla="*/ 0 w 3887288"/>
                <a:gd name="connsiteY0" fmla="*/ 112358 h 674135"/>
                <a:gd name="connsiteX1" fmla="*/ 112358 w 3887288"/>
                <a:gd name="connsiteY1" fmla="*/ 0 h 674135"/>
                <a:gd name="connsiteX2" fmla="*/ 3774930 w 3887288"/>
                <a:gd name="connsiteY2" fmla="*/ 0 h 674135"/>
                <a:gd name="connsiteX3" fmla="*/ 3887288 w 3887288"/>
                <a:gd name="connsiteY3" fmla="*/ 112358 h 674135"/>
                <a:gd name="connsiteX4" fmla="*/ 3887288 w 3887288"/>
                <a:gd name="connsiteY4" fmla="*/ 561777 h 674135"/>
                <a:gd name="connsiteX5" fmla="*/ 3774930 w 3887288"/>
                <a:gd name="connsiteY5" fmla="*/ 674135 h 674135"/>
                <a:gd name="connsiteX6" fmla="*/ 112358 w 3887288"/>
                <a:gd name="connsiteY6" fmla="*/ 674135 h 674135"/>
                <a:gd name="connsiteX7" fmla="*/ 0 w 3887288"/>
                <a:gd name="connsiteY7" fmla="*/ 561777 h 674135"/>
                <a:gd name="connsiteX8" fmla="*/ 0 w 3887288"/>
                <a:gd name="connsiteY8" fmla="*/ 112358 h 674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7288" h="674135">
                  <a:moveTo>
                    <a:pt x="0" y="112358"/>
                  </a:moveTo>
                  <a:cubicBezTo>
                    <a:pt x="0" y="50304"/>
                    <a:pt x="50304" y="0"/>
                    <a:pt x="112358" y="0"/>
                  </a:cubicBezTo>
                  <a:lnTo>
                    <a:pt x="3774930" y="0"/>
                  </a:lnTo>
                  <a:cubicBezTo>
                    <a:pt x="3836984" y="0"/>
                    <a:pt x="3887288" y="50304"/>
                    <a:pt x="3887288" y="112358"/>
                  </a:cubicBezTo>
                  <a:lnTo>
                    <a:pt x="3887288" y="561777"/>
                  </a:lnTo>
                  <a:cubicBezTo>
                    <a:pt x="3887288" y="623831"/>
                    <a:pt x="3836984" y="674135"/>
                    <a:pt x="3774930" y="674135"/>
                  </a:cubicBezTo>
                  <a:lnTo>
                    <a:pt x="112358" y="674135"/>
                  </a:lnTo>
                  <a:cubicBezTo>
                    <a:pt x="50304" y="674135"/>
                    <a:pt x="0" y="623831"/>
                    <a:pt x="0" y="561777"/>
                  </a:cubicBezTo>
                  <a:lnTo>
                    <a:pt x="0" y="112358"/>
                  </a:lnTo>
                  <a:close/>
                </a:path>
              </a:pathLst>
            </a:custGeom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1009" tIns="71009" rIns="71009" bIns="71009" numCol="1" spcCol="1270" anchor="ctr" anchorCtr="0">
              <a:noAutofit/>
            </a:bodyPr>
            <a:lstStyle/>
            <a:p>
              <a:pPr lvl="0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000" dirty="0"/>
                <a:t> усиление межведомственного взаимодействия органов местного самоуправления с органами исполнительной власти субъекта Российской Федерации, с территориальными органами  федеральных  органов исполнительной власти в районе, направленных на повышение собираемости доходов</a:t>
              </a:r>
              <a:endParaRPr lang="ru-RU" sz="1000" kern="1200" dirty="0"/>
            </a:p>
          </p:txBody>
        </p:sp>
      </p:grpSp>
      <p:sp>
        <p:nvSpPr>
          <p:cNvPr id="3" name="Скругленный прямоугольник 2"/>
          <p:cNvSpPr/>
          <p:nvPr/>
        </p:nvSpPr>
        <p:spPr>
          <a:xfrm>
            <a:off x="850995" y="4221088"/>
            <a:ext cx="7465641" cy="432048"/>
          </a:xfrm>
          <a:prstGeom prst="round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000" dirty="0"/>
              <a:t>обеспечение недопущения  на  конец 2020 года просроченной кредиторской задолженности по расходным обязательствам муниципальных образований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5" y="4725144"/>
            <a:ext cx="7465641" cy="504056"/>
          </a:xfrm>
          <a:prstGeom prst="round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/>
              <a:t>обеспечение недопущения индексации денежного содержания муниципальных служащих сверх предусмотренных на текущий год размеров индексации денежного содержания государственных служащих Приморского края.</a:t>
            </a:r>
          </a:p>
        </p:txBody>
      </p:sp>
    </p:spTree>
    <p:extLst>
      <p:ext uri="{BB962C8B-B14F-4D97-AF65-F5344CB8AC3E}">
        <p14:creationId xmlns:p14="http://schemas.microsoft.com/office/powerpoint/2010/main" val="27487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270</TotalTime>
  <Words>255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Кнопка</vt:lpstr>
      <vt:lpstr>Основные направления бюджетной и налоговой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бюджетной и налоговой</dc:title>
  <dc:creator>Anna</dc:creator>
  <cp:lastModifiedBy>Anna</cp:lastModifiedBy>
  <cp:revision>30</cp:revision>
  <dcterms:created xsi:type="dcterms:W3CDTF">2018-11-13T03:37:19Z</dcterms:created>
  <dcterms:modified xsi:type="dcterms:W3CDTF">2019-11-26T00:15:55Z</dcterms:modified>
</cp:coreProperties>
</file>