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840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E61146-E9CF-4DB1-B758-251D05492DA2}" type="doc">
      <dgm:prSet loTypeId="urn:microsoft.com/office/officeart/2005/8/layout/vList2" loCatId="list" qsTypeId="urn:microsoft.com/office/officeart/2005/8/quickstyle/simple3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42547C32-D374-480A-81FB-EBF6C25E675E}">
      <dgm:prSet custT="1"/>
      <dgm:spPr/>
      <dgm:t>
        <a:bodyPr/>
        <a:lstStyle/>
        <a:p>
          <a:pPr algn="just" rtl="0"/>
          <a:r>
            <a:rPr lang="ru-RU" sz="1000" dirty="0" err="1" smtClean="0"/>
            <a:t>приоритизация</a:t>
          </a:r>
          <a:r>
            <a:rPr lang="ru-RU" sz="1000" dirty="0" smtClean="0"/>
            <a:t> </a:t>
          </a:r>
          <a:r>
            <a:rPr lang="ru-RU" sz="1000" dirty="0" smtClean="0"/>
            <a:t>бюджетных расходов с учетом обеспечения достижения целей национальных проектов в соответствии с Указом Президента Российской Федерации от 07 мая 2018 года № 204 и необходимости реализации на территории </a:t>
          </a:r>
          <a:r>
            <a:rPr lang="ru-RU" sz="1000" dirty="0" err="1" smtClean="0"/>
            <a:t>Тернейского</a:t>
          </a:r>
          <a:r>
            <a:rPr lang="ru-RU" sz="1000" dirty="0" smtClean="0"/>
            <a:t> района программ по основным направлениям стратегического развития Российской Федерации, в том числе Плана социального развития центров экономического роста Приморского края;</a:t>
          </a:r>
          <a:endParaRPr lang="ru-RU" sz="1000" dirty="0"/>
        </a:p>
      </dgm:t>
    </dgm:pt>
    <dgm:pt modelId="{7DFBE137-F4F1-43F0-A208-F7092ADC7DF8}" type="parTrans" cxnId="{31ABA3C4-5487-459A-A117-DFB0637A1513}">
      <dgm:prSet/>
      <dgm:spPr/>
      <dgm:t>
        <a:bodyPr/>
        <a:lstStyle/>
        <a:p>
          <a:endParaRPr lang="ru-RU"/>
        </a:p>
      </dgm:t>
    </dgm:pt>
    <dgm:pt modelId="{DB313E04-AF84-423E-9EA7-C68318B15CF5}" type="sibTrans" cxnId="{31ABA3C4-5487-459A-A117-DFB0637A1513}">
      <dgm:prSet/>
      <dgm:spPr/>
      <dgm:t>
        <a:bodyPr/>
        <a:lstStyle/>
        <a:p>
          <a:endParaRPr lang="ru-RU"/>
        </a:p>
      </dgm:t>
    </dgm:pt>
    <dgm:pt modelId="{6CD38267-9738-412A-A215-78976219BCAF}">
      <dgm:prSet custT="1"/>
      <dgm:spPr/>
      <dgm:t>
        <a:bodyPr/>
        <a:lstStyle/>
        <a:p>
          <a:pPr algn="just" rtl="0"/>
          <a:r>
            <a:rPr lang="ru-RU" sz="1000" dirty="0" smtClean="0"/>
            <a:t>обеспечение расходных обязательств источниками финансирования как необходимое условие реализации государственной политики. Для этого будет подтвержден безусловный приоритет исполнения действующих обязательств. Инициативы и предложения по принятию новых расходных обязательств будут ограничиваться, их рассмотрение будет возможно исключительно после соответствующей оценки их эффективности, пересмотра нормативных правовых актов, устанавливающих действующие расходные обязательства, и учитываться только при условии адекватной оптимизации расходов в заданных бюджетных ограничениях.</a:t>
          </a:r>
          <a:endParaRPr lang="ru-RU" sz="1000" dirty="0"/>
        </a:p>
      </dgm:t>
    </dgm:pt>
    <dgm:pt modelId="{55613F05-C117-4C9B-9CC8-0EF184452DC9}" type="parTrans" cxnId="{773D35CC-6AFB-435D-8DE6-155EE9253416}">
      <dgm:prSet/>
      <dgm:spPr/>
      <dgm:t>
        <a:bodyPr/>
        <a:lstStyle/>
        <a:p>
          <a:endParaRPr lang="ru-RU"/>
        </a:p>
      </dgm:t>
    </dgm:pt>
    <dgm:pt modelId="{52C0D1FC-8026-4A2D-B083-45A8F7871A61}" type="sibTrans" cxnId="{773D35CC-6AFB-435D-8DE6-155EE9253416}">
      <dgm:prSet/>
      <dgm:spPr/>
      <dgm:t>
        <a:bodyPr/>
        <a:lstStyle/>
        <a:p>
          <a:endParaRPr lang="ru-RU"/>
        </a:p>
      </dgm:t>
    </dgm:pt>
    <dgm:pt modelId="{1C51D426-7FE0-4A12-BC39-A441D63117C5}">
      <dgm:prSet custT="1"/>
      <dgm:spPr/>
      <dgm:t>
        <a:bodyPr/>
        <a:lstStyle/>
        <a:p>
          <a:pPr algn="just" rtl="0"/>
          <a:r>
            <a:rPr lang="ru-RU" sz="1000" dirty="0" smtClean="0"/>
            <a:t>дальнейшая реализация принципа формирования бюджета </a:t>
          </a:r>
          <a:r>
            <a:rPr lang="ru-RU" sz="1000" dirty="0" err="1" smtClean="0"/>
            <a:t>Тернейского</a:t>
          </a:r>
          <a:r>
            <a:rPr lang="ru-RU" sz="1000" dirty="0" smtClean="0"/>
            <a:t> муниципального района на основе муниципальных  программ позволит повысить обоснованность бюджетных ассигнований на этапе их формирования, обеспечит их большую прозрачность для общества и наличие более широких возможностей для оценки их эффективности.</a:t>
          </a:r>
          <a:endParaRPr lang="ru-RU" sz="1000" dirty="0"/>
        </a:p>
      </dgm:t>
    </dgm:pt>
    <dgm:pt modelId="{FBCFE166-2731-43DA-9FAC-9E28B0BAB7A6}" type="parTrans" cxnId="{13230EBE-F9A7-4355-B2E4-28815F273B40}">
      <dgm:prSet/>
      <dgm:spPr/>
      <dgm:t>
        <a:bodyPr/>
        <a:lstStyle/>
        <a:p>
          <a:endParaRPr lang="ru-RU"/>
        </a:p>
      </dgm:t>
    </dgm:pt>
    <dgm:pt modelId="{2BB710B0-0F18-44C7-AB1E-F1B37D3183FD}" type="sibTrans" cxnId="{13230EBE-F9A7-4355-B2E4-28815F273B40}">
      <dgm:prSet/>
      <dgm:spPr/>
      <dgm:t>
        <a:bodyPr/>
        <a:lstStyle/>
        <a:p>
          <a:endParaRPr lang="ru-RU"/>
        </a:p>
      </dgm:t>
    </dgm:pt>
    <dgm:pt modelId="{2971F5DE-DC38-4D11-9402-CACE98F6F07F}">
      <dgm:prSet custT="1"/>
      <dgm:spPr/>
      <dgm:t>
        <a:bodyPr/>
        <a:lstStyle/>
        <a:p>
          <a:pPr algn="just" rtl="0"/>
          <a:r>
            <a:rPr lang="ru-RU" sz="1000" dirty="0" smtClean="0"/>
            <a:t>повышение эффективности бюджетных расходов в том числе путем нормирования бюджетных затрат и контроля в государственных закупках.</a:t>
          </a:r>
          <a:endParaRPr lang="ru-RU" sz="1000" dirty="0"/>
        </a:p>
      </dgm:t>
    </dgm:pt>
    <dgm:pt modelId="{2928A55D-3D8B-4F50-A5BD-5E289A4B9D0D}" type="parTrans" cxnId="{7FCF7202-8220-4C5B-834C-E4AEEBBE12F2}">
      <dgm:prSet/>
      <dgm:spPr/>
      <dgm:t>
        <a:bodyPr/>
        <a:lstStyle/>
        <a:p>
          <a:endParaRPr lang="ru-RU"/>
        </a:p>
      </dgm:t>
    </dgm:pt>
    <dgm:pt modelId="{9D60710B-BEBD-4E2D-9C88-8A2DC1B5F6FB}" type="sibTrans" cxnId="{7FCF7202-8220-4C5B-834C-E4AEEBBE12F2}">
      <dgm:prSet/>
      <dgm:spPr/>
      <dgm:t>
        <a:bodyPr/>
        <a:lstStyle/>
        <a:p>
          <a:endParaRPr lang="ru-RU"/>
        </a:p>
      </dgm:t>
    </dgm:pt>
    <dgm:pt modelId="{616232C0-7679-46A2-9C15-1CC5B91B2B52}">
      <dgm:prSet custT="1"/>
      <dgm:spPr/>
      <dgm:t>
        <a:bodyPr/>
        <a:lstStyle/>
        <a:p>
          <a:pPr algn="just" rtl="0"/>
          <a:r>
            <a:rPr lang="ru-RU" sz="1000" dirty="0" smtClean="0"/>
            <a:t>Администрацией </a:t>
          </a:r>
          <a:r>
            <a:rPr lang="ru-RU" sz="1000" dirty="0" err="1" smtClean="0"/>
            <a:t>Тернейского</a:t>
          </a:r>
          <a:r>
            <a:rPr lang="ru-RU" sz="1000" dirty="0" smtClean="0"/>
            <a:t> муниципального района будет продолжена работа по сохранению, укреплению и развитию налогового потенциала путем  совершенствования механизмов взаимодействия органов местного  самоуправления </a:t>
          </a:r>
          <a:r>
            <a:rPr lang="ru-RU" sz="1000" dirty="0" err="1" smtClean="0"/>
            <a:t>Тернейского</a:t>
          </a:r>
          <a:r>
            <a:rPr lang="ru-RU" sz="1000" dirty="0" smtClean="0"/>
            <a:t> муниципального района и территориальных органов государственной власти в части качественного администрирования доходных источников бюджета </a:t>
          </a:r>
          <a:r>
            <a:rPr lang="ru-RU" sz="1000" dirty="0" err="1" smtClean="0"/>
            <a:t>Тернейского</a:t>
          </a:r>
          <a:r>
            <a:rPr lang="ru-RU" sz="1000" dirty="0" smtClean="0"/>
            <a:t> района и повышения уровня их собираемости, легализации налоговой базы, включая легализацию «теневой» заработной платы.</a:t>
          </a:r>
          <a:endParaRPr lang="ru-RU" sz="1000" dirty="0"/>
        </a:p>
      </dgm:t>
    </dgm:pt>
    <dgm:pt modelId="{6DA4B184-9603-4961-A1DC-3DEC4E6F845B}" type="parTrans" cxnId="{6C8273DD-48E7-4F62-821D-1C9136718A11}">
      <dgm:prSet/>
      <dgm:spPr/>
      <dgm:t>
        <a:bodyPr/>
        <a:lstStyle/>
        <a:p>
          <a:endParaRPr lang="ru-RU"/>
        </a:p>
      </dgm:t>
    </dgm:pt>
    <dgm:pt modelId="{B29B18FF-8C93-4488-9BAB-293B6A0E0C48}" type="sibTrans" cxnId="{6C8273DD-48E7-4F62-821D-1C9136718A11}">
      <dgm:prSet/>
      <dgm:spPr/>
      <dgm:t>
        <a:bodyPr/>
        <a:lstStyle/>
        <a:p>
          <a:endParaRPr lang="ru-RU"/>
        </a:p>
      </dgm:t>
    </dgm:pt>
    <dgm:pt modelId="{47C4CF6E-600A-4D39-8BAD-C99FE84C757C}" type="pres">
      <dgm:prSet presAssocID="{75E61146-E9CF-4DB1-B758-251D05492DA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116DD5-B7C2-49E4-B04F-BAD4E7BD57F9}" type="pres">
      <dgm:prSet presAssocID="{42547C32-D374-480A-81FB-EBF6C25E675E}" presName="parentText" presStyleLbl="node1" presStyleIdx="0" presStyleCnt="5" custScaleY="61551" custLinFactNeighborY="-501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70D067-51E7-4CA3-977E-197A1835A982}" type="pres">
      <dgm:prSet presAssocID="{DB313E04-AF84-423E-9EA7-C68318B15CF5}" presName="spacer" presStyleCnt="0"/>
      <dgm:spPr/>
    </dgm:pt>
    <dgm:pt modelId="{15A3FE86-B866-4618-B801-23DF950AB755}" type="pres">
      <dgm:prSet presAssocID="{6CD38267-9738-412A-A215-78976219BCAF}" presName="parentText" presStyleLbl="node1" presStyleIdx="1" presStyleCnt="5" custScaleY="90878" custLinFactNeighborX="-1398" custLinFactNeighborY="209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24FED8-812C-407E-9D99-94030BB80ABF}" type="pres">
      <dgm:prSet presAssocID="{52C0D1FC-8026-4A2D-B083-45A8F7871A61}" presName="spacer" presStyleCnt="0"/>
      <dgm:spPr/>
    </dgm:pt>
    <dgm:pt modelId="{BC7C1634-5B92-4935-A88C-EE40F60ED8A8}" type="pres">
      <dgm:prSet presAssocID="{1C51D426-7FE0-4A12-BC39-A441D63117C5}" presName="parentText" presStyleLbl="node1" presStyleIdx="2" presStyleCnt="5" custScaleY="54394" custLinFactNeighborX="-1613" custLinFactNeighborY="-1431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221656-1E26-4CAC-BF02-AB33B486DAFE}" type="pres">
      <dgm:prSet presAssocID="{2BB710B0-0F18-44C7-AB1E-F1B37D3183FD}" presName="spacer" presStyleCnt="0"/>
      <dgm:spPr/>
    </dgm:pt>
    <dgm:pt modelId="{C26DEC4D-A81B-4ABE-8E77-FD64F9139E50}" type="pres">
      <dgm:prSet presAssocID="{2971F5DE-DC38-4D11-9402-CACE98F6F07F}" presName="parentText" presStyleLbl="node1" presStyleIdx="3" presStyleCnt="5" custScaleY="32839" custLinFactNeighborY="95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E0FDE5-60AF-4741-8B3F-36819F24A39C}" type="pres">
      <dgm:prSet presAssocID="{9D60710B-BEBD-4E2D-9C88-8A2DC1B5F6FB}" presName="spacer" presStyleCnt="0"/>
      <dgm:spPr/>
    </dgm:pt>
    <dgm:pt modelId="{AA972C6E-E5FE-4101-86DD-FAEC826F83CC}" type="pres">
      <dgm:prSet presAssocID="{616232C0-7679-46A2-9C15-1CC5B91B2B52}" presName="parentText" presStyleLbl="node1" presStyleIdx="4" presStyleCnt="5" custScaleY="82217" custLinFactY="106" custLinFactNeighborX="-1167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911958-7DB6-438E-8933-EF1895F43C6F}" type="presOf" srcId="{75E61146-E9CF-4DB1-B758-251D05492DA2}" destId="{47C4CF6E-600A-4D39-8BAD-C99FE84C757C}" srcOrd="0" destOrd="0" presId="urn:microsoft.com/office/officeart/2005/8/layout/vList2"/>
    <dgm:cxn modelId="{7BAAA376-C246-40B3-AAE7-665FCFCBADD9}" type="presOf" srcId="{6CD38267-9738-412A-A215-78976219BCAF}" destId="{15A3FE86-B866-4618-B801-23DF950AB755}" srcOrd="0" destOrd="0" presId="urn:microsoft.com/office/officeart/2005/8/layout/vList2"/>
    <dgm:cxn modelId="{3909909F-9EF8-499F-812E-AFB0F54F3733}" type="presOf" srcId="{2971F5DE-DC38-4D11-9402-CACE98F6F07F}" destId="{C26DEC4D-A81B-4ABE-8E77-FD64F9139E50}" srcOrd="0" destOrd="0" presId="urn:microsoft.com/office/officeart/2005/8/layout/vList2"/>
    <dgm:cxn modelId="{7FCF7202-8220-4C5B-834C-E4AEEBBE12F2}" srcId="{75E61146-E9CF-4DB1-B758-251D05492DA2}" destId="{2971F5DE-DC38-4D11-9402-CACE98F6F07F}" srcOrd="3" destOrd="0" parTransId="{2928A55D-3D8B-4F50-A5BD-5E289A4B9D0D}" sibTransId="{9D60710B-BEBD-4E2D-9C88-8A2DC1B5F6FB}"/>
    <dgm:cxn modelId="{13230EBE-F9A7-4355-B2E4-28815F273B40}" srcId="{75E61146-E9CF-4DB1-B758-251D05492DA2}" destId="{1C51D426-7FE0-4A12-BC39-A441D63117C5}" srcOrd="2" destOrd="0" parTransId="{FBCFE166-2731-43DA-9FAC-9E28B0BAB7A6}" sibTransId="{2BB710B0-0F18-44C7-AB1E-F1B37D3183FD}"/>
    <dgm:cxn modelId="{AB1995D8-D28B-4201-8707-85C9658D989C}" type="presOf" srcId="{616232C0-7679-46A2-9C15-1CC5B91B2B52}" destId="{AA972C6E-E5FE-4101-86DD-FAEC826F83CC}" srcOrd="0" destOrd="0" presId="urn:microsoft.com/office/officeart/2005/8/layout/vList2"/>
    <dgm:cxn modelId="{09B9F599-08B2-48C8-AF0A-C16A22F38725}" type="presOf" srcId="{1C51D426-7FE0-4A12-BC39-A441D63117C5}" destId="{BC7C1634-5B92-4935-A88C-EE40F60ED8A8}" srcOrd="0" destOrd="0" presId="urn:microsoft.com/office/officeart/2005/8/layout/vList2"/>
    <dgm:cxn modelId="{31ABA3C4-5487-459A-A117-DFB0637A1513}" srcId="{75E61146-E9CF-4DB1-B758-251D05492DA2}" destId="{42547C32-D374-480A-81FB-EBF6C25E675E}" srcOrd="0" destOrd="0" parTransId="{7DFBE137-F4F1-43F0-A208-F7092ADC7DF8}" sibTransId="{DB313E04-AF84-423E-9EA7-C68318B15CF5}"/>
    <dgm:cxn modelId="{6C8273DD-48E7-4F62-821D-1C9136718A11}" srcId="{75E61146-E9CF-4DB1-B758-251D05492DA2}" destId="{616232C0-7679-46A2-9C15-1CC5B91B2B52}" srcOrd="4" destOrd="0" parTransId="{6DA4B184-9603-4961-A1DC-3DEC4E6F845B}" sibTransId="{B29B18FF-8C93-4488-9BAB-293B6A0E0C48}"/>
    <dgm:cxn modelId="{773D35CC-6AFB-435D-8DE6-155EE9253416}" srcId="{75E61146-E9CF-4DB1-B758-251D05492DA2}" destId="{6CD38267-9738-412A-A215-78976219BCAF}" srcOrd="1" destOrd="0" parTransId="{55613F05-C117-4C9B-9CC8-0EF184452DC9}" sibTransId="{52C0D1FC-8026-4A2D-B083-45A8F7871A61}"/>
    <dgm:cxn modelId="{E4D82754-05BF-4AEC-9013-88C95BF7D1E1}" type="presOf" srcId="{42547C32-D374-480A-81FB-EBF6C25E675E}" destId="{A4116DD5-B7C2-49E4-B04F-BAD4E7BD57F9}" srcOrd="0" destOrd="0" presId="urn:microsoft.com/office/officeart/2005/8/layout/vList2"/>
    <dgm:cxn modelId="{07B84D6D-3C15-4DB7-A7F7-3A60EE72C0B2}" type="presParOf" srcId="{47C4CF6E-600A-4D39-8BAD-C99FE84C757C}" destId="{A4116DD5-B7C2-49E4-B04F-BAD4E7BD57F9}" srcOrd="0" destOrd="0" presId="urn:microsoft.com/office/officeart/2005/8/layout/vList2"/>
    <dgm:cxn modelId="{D9B6B10B-14B7-4002-B6A0-6431D9379BF7}" type="presParOf" srcId="{47C4CF6E-600A-4D39-8BAD-C99FE84C757C}" destId="{C070D067-51E7-4CA3-977E-197A1835A982}" srcOrd="1" destOrd="0" presId="urn:microsoft.com/office/officeart/2005/8/layout/vList2"/>
    <dgm:cxn modelId="{61B73F06-C995-4F63-A548-31150247D6C5}" type="presParOf" srcId="{47C4CF6E-600A-4D39-8BAD-C99FE84C757C}" destId="{15A3FE86-B866-4618-B801-23DF950AB755}" srcOrd="2" destOrd="0" presId="urn:microsoft.com/office/officeart/2005/8/layout/vList2"/>
    <dgm:cxn modelId="{12CE0413-8CD8-42A1-BD24-DD0F627906E4}" type="presParOf" srcId="{47C4CF6E-600A-4D39-8BAD-C99FE84C757C}" destId="{4E24FED8-812C-407E-9D99-94030BB80ABF}" srcOrd="3" destOrd="0" presId="urn:microsoft.com/office/officeart/2005/8/layout/vList2"/>
    <dgm:cxn modelId="{5BCAA364-692A-4F29-9E11-57DD71B57C0A}" type="presParOf" srcId="{47C4CF6E-600A-4D39-8BAD-C99FE84C757C}" destId="{BC7C1634-5B92-4935-A88C-EE40F60ED8A8}" srcOrd="4" destOrd="0" presId="urn:microsoft.com/office/officeart/2005/8/layout/vList2"/>
    <dgm:cxn modelId="{64FCF0C4-63A3-4654-8163-DEA63E9C0E8C}" type="presParOf" srcId="{47C4CF6E-600A-4D39-8BAD-C99FE84C757C}" destId="{9F221656-1E26-4CAC-BF02-AB33B486DAFE}" srcOrd="5" destOrd="0" presId="urn:microsoft.com/office/officeart/2005/8/layout/vList2"/>
    <dgm:cxn modelId="{C58694BE-A782-44C4-A8DA-BECFE6BCC19B}" type="presParOf" srcId="{47C4CF6E-600A-4D39-8BAD-C99FE84C757C}" destId="{C26DEC4D-A81B-4ABE-8E77-FD64F9139E50}" srcOrd="6" destOrd="0" presId="urn:microsoft.com/office/officeart/2005/8/layout/vList2"/>
    <dgm:cxn modelId="{7AE71216-D537-4490-A237-159560036127}" type="presParOf" srcId="{47C4CF6E-600A-4D39-8BAD-C99FE84C757C}" destId="{C4E0FDE5-60AF-4741-8B3F-36819F24A39C}" srcOrd="7" destOrd="0" presId="urn:microsoft.com/office/officeart/2005/8/layout/vList2"/>
    <dgm:cxn modelId="{0711EFA2-A976-4656-935E-428479BE9586}" type="presParOf" srcId="{47C4CF6E-600A-4D39-8BAD-C99FE84C757C}" destId="{AA972C6E-E5FE-4101-86DD-FAEC826F83CC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116DD5-B7C2-49E4-B04F-BAD4E7BD57F9}">
      <dsp:nvSpPr>
        <dsp:cNvPr id="0" name=""/>
        <dsp:cNvSpPr/>
      </dsp:nvSpPr>
      <dsp:spPr>
        <a:xfrm>
          <a:off x="0" y="0"/>
          <a:ext cx="3888432" cy="1043492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180000"/>
                <a:lumMod val="100000"/>
              </a:schemeClr>
            </a:gs>
            <a:gs pos="40000">
              <a:schemeClr val="accent6">
                <a:hueOff val="0"/>
                <a:satOff val="0"/>
                <a:lumOff val="0"/>
                <a:alphaOff val="0"/>
                <a:tint val="60000"/>
                <a:satMod val="13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6000"/>
                <a:lumMod val="10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just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err="1" smtClean="0"/>
            <a:t>приоритизация</a:t>
          </a:r>
          <a:r>
            <a:rPr lang="ru-RU" sz="1000" kern="1200" dirty="0" smtClean="0"/>
            <a:t> </a:t>
          </a:r>
          <a:r>
            <a:rPr lang="ru-RU" sz="1000" kern="1200" dirty="0" smtClean="0"/>
            <a:t>бюджетных расходов с учетом обеспечения достижения целей национальных проектов в соответствии с Указом Президента Российской Федерации от 07 мая 2018 года № 204 и необходимости реализации на территории </a:t>
          </a:r>
          <a:r>
            <a:rPr lang="ru-RU" sz="1000" kern="1200" dirty="0" err="1" smtClean="0"/>
            <a:t>Тернейского</a:t>
          </a:r>
          <a:r>
            <a:rPr lang="ru-RU" sz="1000" kern="1200" dirty="0" smtClean="0"/>
            <a:t> района программ по основным направлениям стратегического развития Российской Федерации, в том числе Плана социального развития центров экономического роста Приморского края;</a:t>
          </a:r>
          <a:endParaRPr lang="ru-RU" sz="1000" kern="1200" dirty="0"/>
        </a:p>
      </dsp:txBody>
      <dsp:txXfrm>
        <a:off x="50939" y="50939"/>
        <a:ext cx="3786554" cy="941614"/>
      </dsp:txXfrm>
    </dsp:sp>
    <dsp:sp modelId="{15A3FE86-B866-4618-B801-23DF950AB755}">
      <dsp:nvSpPr>
        <dsp:cNvPr id="0" name=""/>
        <dsp:cNvSpPr/>
      </dsp:nvSpPr>
      <dsp:spPr>
        <a:xfrm>
          <a:off x="0" y="1144356"/>
          <a:ext cx="3888432" cy="1540681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180000"/>
                <a:lumMod val="100000"/>
              </a:schemeClr>
            </a:gs>
            <a:gs pos="40000">
              <a:schemeClr val="accent6">
                <a:hueOff val="0"/>
                <a:satOff val="0"/>
                <a:lumOff val="0"/>
                <a:alphaOff val="0"/>
                <a:tint val="60000"/>
                <a:satMod val="13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6000"/>
                <a:lumMod val="10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just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обеспечение расходных обязательств источниками финансирования как необходимое условие реализации государственной политики. Для этого будет подтвержден безусловный приоритет исполнения действующих обязательств. Инициативы и предложения по принятию новых расходных обязательств будут ограничиваться, их рассмотрение будет возможно исключительно после соответствующей оценки их эффективности, пересмотра нормативных правовых актов, устанавливающих действующие расходные обязательства, и учитываться только при условии адекватной оптимизации расходов в заданных бюджетных ограничениях.</a:t>
          </a:r>
          <a:endParaRPr lang="ru-RU" sz="1000" kern="1200" dirty="0"/>
        </a:p>
      </dsp:txBody>
      <dsp:txXfrm>
        <a:off x="75210" y="1219566"/>
        <a:ext cx="3738012" cy="1390261"/>
      </dsp:txXfrm>
    </dsp:sp>
    <dsp:sp modelId="{BC7C1634-5B92-4935-A88C-EE40F60ED8A8}">
      <dsp:nvSpPr>
        <dsp:cNvPr id="0" name=""/>
        <dsp:cNvSpPr/>
      </dsp:nvSpPr>
      <dsp:spPr>
        <a:xfrm>
          <a:off x="0" y="2740406"/>
          <a:ext cx="3888432" cy="922157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180000"/>
                <a:lumMod val="100000"/>
              </a:schemeClr>
            </a:gs>
            <a:gs pos="40000">
              <a:schemeClr val="accent6">
                <a:hueOff val="0"/>
                <a:satOff val="0"/>
                <a:lumOff val="0"/>
                <a:alphaOff val="0"/>
                <a:tint val="60000"/>
                <a:satMod val="13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6000"/>
                <a:lumMod val="10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just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дальнейшая реализация принципа формирования бюджета </a:t>
          </a:r>
          <a:r>
            <a:rPr lang="ru-RU" sz="1000" kern="1200" dirty="0" err="1" smtClean="0"/>
            <a:t>Тернейского</a:t>
          </a:r>
          <a:r>
            <a:rPr lang="ru-RU" sz="1000" kern="1200" dirty="0" smtClean="0"/>
            <a:t> муниципального района на основе муниципальных  программ позволит повысить обоснованность бюджетных ассигнований на этапе их формирования, обеспечит их большую прозрачность для общества и наличие более широких возможностей для оценки их эффективности.</a:t>
          </a:r>
          <a:endParaRPr lang="ru-RU" sz="1000" kern="1200" dirty="0"/>
        </a:p>
      </dsp:txBody>
      <dsp:txXfrm>
        <a:off x="45016" y="2785422"/>
        <a:ext cx="3798400" cy="832125"/>
      </dsp:txXfrm>
    </dsp:sp>
    <dsp:sp modelId="{C26DEC4D-A81B-4ABE-8E77-FD64F9139E50}">
      <dsp:nvSpPr>
        <dsp:cNvPr id="0" name=""/>
        <dsp:cNvSpPr/>
      </dsp:nvSpPr>
      <dsp:spPr>
        <a:xfrm>
          <a:off x="0" y="3744581"/>
          <a:ext cx="3888432" cy="556729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180000"/>
                <a:lumMod val="100000"/>
              </a:schemeClr>
            </a:gs>
            <a:gs pos="40000">
              <a:schemeClr val="accent6">
                <a:hueOff val="0"/>
                <a:satOff val="0"/>
                <a:lumOff val="0"/>
                <a:alphaOff val="0"/>
                <a:tint val="60000"/>
                <a:satMod val="13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6000"/>
                <a:lumMod val="10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just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повышение эффективности бюджетных расходов в том числе путем нормирования бюджетных затрат и контроля в государственных закупках.</a:t>
          </a:r>
          <a:endParaRPr lang="ru-RU" sz="1000" kern="1200" dirty="0"/>
        </a:p>
      </dsp:txBody>
      <dsp:txXfrm>
        <a:off x="27177" y="3771758"/>
        <a:ext cx="3834078" cy="502375"/>
      </dsp:txXfrm>
    </dsp:sp>
    <dsp:sp modelId="{AA972C6E-E5FE-4101-86DD-FAEC826F83CC}">
      <dsp:nvSpPr>
        <dsp:cNvPr id="0" name=""/>
        <dsp:cNvSpPr/>
      </dsp:nvSpPr>
      <dsp:spPr>
        <a:xfrm>
          <a:off x="0" y="4394493"/>
          <a:ext cx="3888432" cy="1393849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180000"/>
                <a:lumMod val="100000"/>
              </a:schemeClr>
            </a:gs>
            <a:gs pos="40000">
              <a:schemeClr val="accent6">
                <a:hueOff val="0"/>
                <a:satOff val="0"/>
                <a:lumOff val="0"/>
                <a:alphaOff val="0"/>
                <a:tint val="60000"/>
                <a:satMod val="13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6000"/>
                <a:lumMod val="10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just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Администрацией </a:t>
          </a:r>
          <a:r>
            <a:rPr lang="ru-RU" sz="1000" kern="1200" dirty="0" err="1" smtClean="0"/>
            <a:t>Тернейского</a:t>
          </a:r>
          <a:r>
            <a:rPr lang="ru-RU" sz="1000" kern="1200" dirty="0" smtClean="0"/>
            <a:t> муниципального района будет продолжена работа по сохранению, укреплению и развитию налогового потенциала путем  совершенствования механизмов взаимодействия органов местного  самоуправления </a:t>
          </a:r>
          <a:r>
            <a:rPr lang="ru-RU" sz="1000" kern="1200" dirty="0" err="1" smtClean="0"/>
            <a:t>Тернейского</a:t>
          </a:r>
          <a:r>
            <a:rPr lang="ru-RU" sz="1000" kern="1200" dirty="0" smtClean="0"/>
            <a:t> муниципального района и территориальных органов государственной власти в части качественного администрирования доходных источников бюджета </a:t>
          </a:r>
          <a:r>
            <a:rPr lang="ru-RU" sz="1000" kern="1200" dirty="0" err="1" smtClean="0"/>
            <a:t>Тернейского</a:t>
          </a:r>
          <a:r>
            <a:rPr lang="ru-RU" sz="1000" kern="1200" dirty="0" smtClean="0"/>
            <a:t> района и повышения уровня их собираемости, легализации налоговой базы, включая легализацию «теневой» заработной платы.</a:t>
          </a:r>
          <a:endParaRPr lang="ru-RU" sz="1000" kern="1200" dirty="0"/>
        </a:p>
      </dsp:txBody>
      <dsp:txXfrm>
        <a:off x="68042" y="4462535"/>
        <a:ext cx="3752348" cy="12577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412776"/>
            <a:ext cx="6408711" cy="1702160"/>
          </a:xfr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Основные направления бюджетной и налоговой</a:t>
            </a:r>
            <a:endParaRPr lang="ru-RU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2852936"/>
            <a:ext cx="5487392" cy="1260629"/>
          </a:xfrm>
        </p:spPr>
        <p:txBody>
          <a:bodyPr>
            <a:normAutofit/>
          </a:bodyPr>
          <a:lstStyle/>
          <a:p>
            <a:r>
              <a:rPr lang="ru-RU" sz="4300" dirty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политики</a:t>
            </a:r>
          </a:p>
        </p:txBody>
      </p:sp>
    </p:spTree>
    <p:extLst>
      <p:ext uri="{BB962C8B-B14F-4D97-AF65-F5344CB8AC3E}">
        <p14:creationId xmlns:p14="http://schemas.microsoft.com/office/powerpoint/2010/main" val="74021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b="1" dirty="0" smtClean="0">
                <a:latin typeface="+mn-lt"/>
              </a:rPr>
              <a:t>Основные цели и задачи и приоритетные направления бюджетной и налоговой политики.</a:t>
            </a:r>
            <a:endParaRPr lang="ru-RU" sz="16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916833"/>
            <a:ext cx="6196405" cy="2880320"/>
          </a:xfrm>
          <a:ln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just"/>
            <a:r>
              <a:rPr lang="ru-RU" sz="1600" dirty="0"/>
              <a:t>Целью основных направлений бюджетной политики является определение условий, используемых для составления проекта бюджета </a:t>
            </a:r>
            <a:r>
              <a:rPr lang="ru-RU" sz="1600" dirty="0" err="1"/>
              <a:t>Тернейского</a:t>
            </a:r>
            <a:r>
              <a:rPr lang="ru-RU" sz="1600" dirty="0"/>
              <a:t> муниципального района на 2019-2021 годы,  основных подходов к его формированию и общего порядка разработки основных характеристик и прогнозируемых параметров бюджета </a:t>
            </a:r>
            <a:r>
              <a:rPr lang="ru-RU" sz="1600" dirty="0" err="1"/>
              <a:t>Тернейского</a:t>
            </a:r>
            <a:r>
              <a:rPr lang="ru-RU" sz="1600" dirty="0"/>
              <a:t> муниципального района,  а также обеспечения прозрачности и открытости </a:t>
            </a:r>
            <a:r>
              <a:rPr lang="ru-RU" sz="1600" dirty="0" smtClean="0"/>
              <a:t>бюджетного планирования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5431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959"/>
            <a:ext cx="6965245" cy="379170"/>
          </a:xfrm>
        </p:spPr>
        <p:txBody>
          <a:bodyPr>
            <a:noAutofit/>
          </a:bodyPr>
          <a:lstStyle/>
          <a:p>
            <a:r>
              <a:rPr lang="ru-RU" sz="1500" b="1" dirty="0">
                <a:latin typeface="+mn-lt"/>
              </a:rPr>
              <a:t>Основные цели и задачи и приоритетные направления бюджетной и налоговой политики.</a:t>
            </a:r>
          </a:p>
        </p:txBody>
      </p:sp>
      <p:sp>
        <p:nvSpPr>
          <p:cNvPr id="18" name="Текст 17"/>
          <p:cNvSpPr>
            <a:spLocks noGrp="1"/>
          </p:cNvSpPr>
          <p:nvPr>
            <p:ph type="body" idx="1"/>
          </p:nvPr>
        </p:nvSpPr>
        <p:spPr>
          <a:xfrm>
            <a:off x="935024" y="718188"/>
            <a:ext cx="3528392" cy="504056"/>
          </a:xfrm>
        </p:spPr>
        <p:txBody>
          <a:bodyPr>
            <a:noAutofit/>
          </a:bodyPr>
          <a:lstStyle/>
          <a:p>
            <a:r>
              <a:rPr lang="ru-RU" sz="1200" dirty="0" smtClean="0">
                <a:solidFill>
                  <a:schemeClr val="tx1"/>
                </a:solidFill>
              </a:rPr>
              <a:t>Задачи бюджетной политики бюджетной </a:t>
            </a:r>
            <a:r>
              <a:rPr lang="ru-RU" sz="1200" dirty="0">
                <a:solidFill>
                  <a:schemeClr val="tx1"/>
                </a:solidFill>
              </a:rPr>
              <a:t>политики на очередной бюджетный период 2019-2021 </a:t>
            </a:r>
            <a:r>
              <a:rPr lang="ru-RU" sz="1200" dirty="0" smtClean="0">
                <a:solidFill>
                  <a:schemeClr val="tx1"/>
                </a:solidFill>
              </a:rPr>
              <a:t>годы:</a:t>
            </a:r>
            <a:endParaRPr lang="ru-RU" sz="1200" dirty="0">
              <a:solidFill>
                <a:schemeClr val="tx1"/>
              </a:solidFill>
            </a:endParaRPr>
          </a:p>
          <a:p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9" name="Текст 18"/>
          <p:cNvSpPr>
            <a:spLocks noGrp="1"/>
          </p:cNvSpPr>
          <p:nvPr>
            <p:ph type="body" sz="quarter" idx="3"/>
          </p:nvPr>
        </p:nvSpPr>
        <p:spPr>
          <a:xfrm>
            <a:off x="4788024" y="548680"/>
            <a:ext cx="3672408" cy="288032"/>
          </a:xfrm>
        </p:spPr>
        <p:txBody>
          <a:bodyPr>
            <a:noAutofit/>
          </a:bodyPr>
          <a:lstStyle/>
          <a:p>
            <a:r>
              <a:rPr lang="ru-RU" sz="1200" dirty="0" smtClean="0">
                <a:solidFill>
                  <a:schemeClr val="tx1"/>
                </a:solidFill>
              </a:rPr>
              <a:t>Направления бюджетной </a:t>
            </a:r>
            <a:r>
              <a:rPr lang="ru-RU" sz="1200" dirty="0">
                <a:solidFill>
                  <a:schemeClr val="tx1"/>
                </a:solidFill>
              </a:rPr>
              <a:t>политики на очередной бюджетный период 2019-2021 </a:t>
            </a:r>
            <a:r>
              <a:rPr lang="ru-RU" sz="1200" dirty="0" smtClean="0">
                <a:solidFill>
                  <a:schemeClr val="tx1"/>
                </a:solidFill>
              </a:rPr>
              <a:t>годы: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0" name="Объект 19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22" name="Объект 21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1117417609"/>
              </p:ext>
            </p:extLst>
          </p:nvPr>
        </p:nvGraphicFramePr>
        <p:xfrm>
          <a:off x="4716016" y="836712"/>
          <a:ext cx="3888432" cy="57883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0" name="Группа 9"/>
          <p:cNvGrpSpPr/>
          <p:nvPr/>
        </p:nvGrpSpPr>
        <p:grpSpPr>
          <a:xfrm>
            <a:off x="755576" y="1255108"/>
            <a:ext cx="3887288" cy="3937471"/>
            <a:chOff x="611560" y="908725"/>
            <a:chExt cx="3887288" cy="3986504"/>
          </a:xfrm>
        </p:grpSpPr>
        <p:sp>
          <p:nvSpPr>
            <p:cNvPr id="11" name="Полилиния 10"/>
            <p:cNvSpPr/>
            <p:nvPr/>
          </p:nvSpPr>
          <p:spPr>
            <a:xfrm>
              <a:off x="611560" y="908725"/>
              <a:ext cx="3887288" cy="701403"/>
            </a:xfrm>
            <a:custGeom>
              <a:avLst/>
              <a:gdLst>
                <a:gd name="connsiteX0" fmla="*/ 0 w 3887288"/>
                <a:gd name="connsiteY0" fmla="*/ 116903 h 701403"/>
                <a:gd name="connsiteX1" fmla="*/ 116903 w 3887288"/>
                <a:gd name="connsiteY1" fmla="*/ 0 h 701403"/>
                <a:gd name="connsiteX2" fmla="*/ 3770385 w 3887288"/>
                <a:gd name="connsiteY2" fmla="*/ 0 h 701403"/>
                <a:gd name="connsiteX3" fmla="*/ 3887288 w 3887288"/>
                <a:gd name="connsiteY3" fmla="*/ 116903 h 701403"/>
                <a:gd name="connsiteX4" fmla="*/ 3887288 w 3887288"/>
                <a:gd name="connsiteY4" fmla="*/ 584500 h 701403"/>
                <a:gd name="connsiteX5" fmla="*/ 3770385 w 3887288"/>
                <a:gd name="connsiteY5" fmla="*/ 701403 h 701403"/>
                <a:gd name="connsiteX6" fmla="*/ 116903 w 3887288"/>
                <a:gd name="connsiteY6" fmla="*/ 701403 h 701403"/>
                <a:gd name="connsiteX7" fmla="*/ 0 w 3887288"/>
                <a:gd name="connsiteY7" fmla="*/ 584500 h 701403"/>
                <a:gd name="connsiteX8" fmla="*/ 0 w 3887288"/>
                <a:gd name="connsiteY8" fmla="*/ 116903 h 701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87288" h="701403">
                  <a:moveTo>
                    <a:pt x="0" y="116903"/>
                  </a:moveTo>
                  <a:cubicBezTo>
                    <a:pt x="0" y="52339"/>
                    <a:pt x="52339" y="0"/>
                    <a:pt x="116903" y="0"/>
                  </a:cubicBezTo>
                  <a:lnTo>
                    <a:pt x="3770385" y="0"/>
                  </a:lnTo>
                  <a:cubicBezTo>
                    <a:pt x="3834949" y="0"/>
                    <a:pt x="3887288" y="52339"/>
                    <a:pt x="3887288" y="116903"/>
                  </a:cubicBezTo>
                  <a:lnTo>
                    <a:pt x="3887288" y="584500"/>
                  </a:lnTo>
                  <a:cubicBezTo>
                    <a:pt x="3887288" y="649064"/>
                    <a:pt x="3834949" y="701403"/>
                    <a:pt x="3770385" y="701403"/>
                  </a:cubicBezTo>
                  <a:lnTo>
                    <a:pt x="116903" y="701403"/>
                  </a:lnTo>
                  <a:cubicBezTo>
                    <a:pt x="52339" y="701403"/>
                    <a:pt x="0" y="649064"/>
                    <a:pt x="0" y="584500"/>
                  </a:cubicBezTo>
                  <a:lnTo>
                    <a:pt x="0" y="116903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6">
                <a:hueOff val="0"/>
                <a:satOff val="0"/>
                <a:lumOff val="0"/>
                <a:alphaOff val="0"/>
              </a:schemeClr>
            </a:fillRef>
            <a:effectRef idx="1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72340" tIns="72340" rIns="72340" bIns="72340" numCol="1" spcCol="1270" anchor="ctr" anchorCtr="0">
              <a:noAutofit/>
            </a:bodyPr>
            <a:lstStyle/>
            <a:p>
              <a:pPr lvl="0" algn="l" defTabSz="4445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000" kern="1200" dirty="0" smtClean="0"/>
                <a:t>проведение оценки эффективности предоставляемых (планируемых к предоставлению) налоговых льгот по местным налогам и в части пониженной ставки по налогам в пределах полномочий, отнесенных законодательством Российской Федерации о налогах и сборах к ведению органов местного самоуправления</a:t>
              </a:r>
              <a:r>
                <a:rPr lang="ru-RU" sz="800" kern="1200" dirty="0" smtClean="0"/>
                <a:t>;</a:t>
              </a:r>
              <a:endParaRPr lang="ru-RU" sz="800" kern="1200" dirty="0"/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611560" y="1700807"/>
              <a:ext cx="3887288" cy="462123"/>
            </a:xfrm>
            <a:custGeom>
              <a:avLst/>
              <a:gdLst>
                <a:gd name="connsiteX0" fmla="*/ 0 w 3887288"/>
                <a:gd name="connsiteY0" fmla="*/ 77022 h 462123"/>
                <a:gd name="connsiteX1" fmla="*/ 77022 w 3887288"/>
                <a:gd name="connsiteY1" fmla="*/ 0 h 462123"/>
                <a:gd name="connsiteX2" fmla="*/ 3810266 w 3887288"/>
                <a:gd name="connsiteY2" fmla="*/ 0 h 462123"/>
                <a:gd name="connsiteX3" fmla="*/ 3887288 w 3887288"/>
                <a:gd name="connsiteY3" fmla="*/ 77022 h 462123"/>
                <a:gd name="connsiteX4" fmla="*/ 3887288 w 3887288"/>
                <a:gd name="connsiteY4" fmla="*/ 385101 h 462123"/>
                <a:gd name="connsiteX5" fmla="*/ 3810266 w 3887288"/>
                <a:gd name="connsiteY5" fmla="*/ 462123 h 462123"/>
                <a:gd name="connsiteX6" fmla="*/ 77022 w 3887288"/>
                <a:gd name="connsiteY6" fmla="*/ 462123 h 462123"/>
                <a:gd name="connsiteX7" fmla="*/ 0 w 3887288"/>
                <a:gd name="connsiteY7" fmla="*/ 385101 h 462123"/>
                <a:gd name="connsiteX8" fmla="*/ 0 w 3887288"/>
                <a:gd name="connsiteY8" fmla="*/ 77022 h 462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87288" h="462123">
                  <a:moveTo>
                    <a:pt x="0" y="77022"/>
                  </a:moveTo>
                  <a:cubicBezTo>
                    <a:pt x="0" y="34484"/>
                    <a:pt x="34484" y="0"/>
                    <a:pt x="77022" y="0"/>
                  </a:cubicBezTo>
                  <a:lnTo>
                    <a:pt x="3810266" y="0"/>
                  </a:lnTo>
                  <a:cubicBezTo>
                    <a:pt x="3852804" y="0"/>
                    <a:pt x="3887288" y="34484"/>
                    <a:pt x="3887288" y="77022"/>
                  </a:cubicBezTo>
                  <a:lnTo>
                    <a:pt x="3887288" y="385101"/>
                  </a:lnTo>
                  <a:cubicBezTo>
                    <a:pt x="3887288" y="427639"/>
                    <a:pt x="3852804" y="462123"/>
                    <a:pt x="3810266" y="462123"/>
                  </a:cubicBezTo>
                  <a:lnTo>
                    <a:pt x="77022" y="462123"/>
                  </a:lnTo>
                  <a:cubicBezTo>
                    <a:pt x="34484" y="462123"/>
                    <a:pt x="0" y="427639"/>
                    <a:pt x="0" y="385101"/>
                  </a:cubicBezTo>
                  <a:lnTo>
                    <a:pt x="0" y="77022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6">
                <a:hueOff val="0"/>
                <a:satOff val="0"/>
                <a:lumOff val="0"/>
                <a:alphaOff val="0"/>
              </a:schemeClr>
            </a:fillRef>
            <a:effectRef idx="1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0659" tIns="60659" rIns="60659" bIns="60659" numCol="1" spcCol="1270" anchor="ctr" anchorCtr="0">
              <a:noAutofit/>
            </a:bodyPr>
            <a:lstStyle/>
            <a:p>
              <a:pPr lvl="0" algn="l" defTabSz="4445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000" kern="1200" dirty="0" smtClean="0"/>
                <a:t>проведение работы по отмене неэффективных налоговых льгот, устанавливаемых органами местного самоуправления </a:t>
              </a:r>
              <a:r>
                <a:rPr lang="ru-RU" sz="1000" kern="1200" dirty="0" err="1" smtClean="0"/>
                <a:t>Тернейского</a:t>
              </a:r>
              <a:r>
                <a:rPr lang="ru-RU" sz="1000" kern="1200" dirty="0" smtClean="0"/>
                <a:t> муниципального района;</a:t>
              </a:r>
              <a:endParaRPr lang="ru-RU" sz="1000" kern="1200" dirty="0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611560" y="2276875"/>
              <a:ext cx="3887288" cy="472019"/>
            </a:xfrm>
            <a:custGeom>
              <a:avLst/>
              <a:gdLst>
                <a:gd name="connsiteX0" fmla="*/ 0 w 3887288"/>
                <a:gd name="connsiteY0" fmla="*/ 78671 h 472019"/>
                <a:gd name="connsiteX1" fmla="*/ 78671 w 3887288"/>
                <a:gd name="connsiteY1" fmla="*/ 0 h 472019"/>
                <a:gd name="connsiteX2" fmla="*/ 3808617 w 3887288"/>
                <a:gd name="connsiteY2" fmla="*/ 0 h 472019"/>
                <a:gd name="connsiteX3" fmla="*/ 3887288 w 3887288"/>
                <a:gd name="connsiteY3" fmla="*/ 78671 h 472019"/>
                <a:gd name="connsiteX4" fmla="*/ 3887288 w 3887288"/>
                <a:gd name="connsiteY4" fmla="*/ 393348 h 472019"/>
                <a:gd name="connsiteX5" fmla="*/ 3808617 w 3887288"/>
                <a:gd name="connsiteY5" fmla="*/ 472019 h 472019"/>
                <a:gd name="connsiteX6" fmla="*/ 78671 w 3887288"/>
                <a:gd name="connsiteY6" fmla="*/ 472019 h 472019"/>
                <a:gd name="connsiteX7" fmla="*/ 0 w 3887288"/>
                <a:gd name="connsiteY7" fmla="*/ 393348 h 472019"/>
                <a:gd name="connsiteX8" fmla="*/ 0 w 3887288"/>
                <a:gd name="connsiteY8" fmla="*/ 78671 h 472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87288" h="472019">
                  <a:moveTo>
                    <a:pt x="0" y="78671"/>
                  </a:moveTo>
                  <a:cubicBezTo>
                    <a:pt x="0" y="35222"/>
                    <a:pt x="35222" y="0"/>
                    <a:pt x="78671" y="0"/>
                  </a:cubicBezTo>
                  <a:lnTo>
                    <a:pt x="3808617" y="0"/>
                  </a:lnTo>
                  <a:cubicBezTo>
                    <a:pt x="3852066" y="0"/>
                    <a:pt x="3887288" y="35222"/>
                    <a:pt x="3887288" y="78671"/>
                  </a:cubicBezTo>
                  <a:lnTo>
                    <a:pt x="3887288" y="393348"/>
                  </a:lnTo>
                  <a:cubicBezTo>
                    <a:pt x="3887288" y="436797"/>
                    <a:pt x="3852066" y="472019"/>
                    <a:pt x="3808617" y="472019"/>
                  </a:cubicBezTo>
                  <a:lnTo>
                    <a:pt x="78671" y="472019"/>
                  </a:lnTo>
                  <a:cubicBezTo>
                    <a:pt x="35222" y="472019"/>
                    <a:pt x="0" y="436797"/>
                    <a:pt x="0" y="393348"/>
                  </a:cubicBezTo>
                  <a:lnTo>
                    <a:pt x="0" y="78671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6">
                <a:hueOff val="0"/>
                <a:satOff val="0"/>
                <a:lumOff val="0"/>
                <a:alphaOff val="0"/>
              </a:schemeClr>
            </a:fillRef>
            <a:effectRef idx="1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1142" tIns="61142" rIns="61142" bIns="61142" numCol="1" spcCol="1270" anchor="ctr" anchorCtr="0">
              <a:noAutofit/>
            </a:bodyPr>
            <a:lstStyle/>
            <a:p>
              <a:pPr lvl="0" algn="l" defTabSz="4445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000" kern="1200" dirty="0" smtClean="0"/>
                <a:t>усиление аналитической работы в части эффективности установленных коэффициентов К2 по единому налогу на вмененный доход;</a:t>
              </a:r>
              <a:endParaRPr lang="ru-RU" sz="1000" kern="1200" dirty="0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611560" y="2852931"/>
              <a:ext cx="3887288" cy="384391"/>
            </a:xfrm>
            <a:custGeom>
              <a:avLst/>
              <a:gdLst>
                <a:gd name="connsiteX0" fmla="*/ 0 w 3887288"/>
                <a:gd name="connsiteY0" fmla="*/ 64066 h 384391"/>
                <a:gd name="connsiteX1" fmla="*/ 64066 w 3887288"/>
                <a:gd name="connsiteY1" fmla="*/ 0 h 384391"/>
                <a:gd name="connsiteX2" fmla="*/ 3823222 w 3887288"/>
                <a:gd name="connsiteY2" fmla="*/ 0 h 384391"/>
                <a:gd name="connsiteX3" fmla="*/ 3887288 w 3887288"/>
                <a:gd name="connsiteY3" fmla="*/ 64066 h 384391"/>
                <a:gd name="connsiteX4" fmla="*/ 3887288 w 3887288"/>
                <a:gd name="connsiteY4" fmla="*/ 320325 h 384391"/>
                <a:gd name="connsiteX5" fmla="*/ 3823222 w 3887288"/>
                <a:gd name="connsiteY5" fmla="*/ 384391 h 384391"/>
                <a:gd name="connsiteX6" fmla="*/ 64066 w 3887288"/>
                <a:gd name="connsiteY6" fmla="*/ 384391 h 384391"/>
                <a:gd name="connsiteX7" fmla="*/ 0 w 3887288"/>
                <a:gd name="connsiteY7" fmla="*/ 320325 h 384391"/>
                <a:gd name="connsiteX8" fmla="*/ 0 w 3887288"/>
                <a:gd name="connsiteY8" fmla="*/ 64066 h 38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87288" h="384391">
                  <a:moveTo>
                    <a:pt x="0" y="64066"/>
                  </a:moveTo>
                  <a:cubicBezTo>
                    <a:pt x="0" y="28683"/>
                    <a:pt x="28683" y="0"/>
                    <a:pt x="64066" y="0"/>
                  </a:cubicBezTo>
                  <a:lnTo>
                    <a:pt x="3823222" y="0"/>
                  </a:lnTo>
                  <a:cubicBezTo>
                    <a:pt x="3858605" y="0"/>
                    <a:pt x="3887288" y="28683"/>
                    <a:pt x="3887288" y="64066"/>
                  </a:cubicBezTo>
                  <a:lnTo>
                    <a:pt x="3887288" y="320325"/>
                  </a:lnTo>
                  <a:cubicBezTo>
                    <a:pt x="3887288" y="355708"/>
                    <a:pt x="3858605" y="384391"/>
                    <a:pt x="3823222" y="384391"/>
                  </a:cubicBezTo>
                  <a:lnTo>
                    <a:pt x="64066" y="384391"/>
                  </a:lnTo>
                  <a:cubicBezTo>
                    <a:pt x="28683" y="384391"/>
                    <a:pt x="0" y="355708"/>
                    <a:pt x="0" y="320325"/>
                  </a:cubicBezTo>
                  <a:lnTo>
                    <a:pt x="0" y="64066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6">
                <a:hueOff val="0"/>
                <a:satOff val="0"/>
                <a:lumOff val="0"/>
                <a:alphaOff val="0"/>
              </a:schemeClr>
            </a:fillRef>
            <a:effectRef idx="1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56864" tIns="56864" rIns="56864" bIns="56864" numCol="1" spcCol="1270" anchor="ctr" anchorCtr="0">
              <a:noAutofit/>
            </a:bodyPr>
            <a:lstStyle/>
            <a:p>
              <a:pPr lvl="0" algn="l" defTabSz="4445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000" kern="1200" dirty="0" smtClean="0"/>
                <a:t>увеличение объема поступлений неналоговых доходов, в том числе за счет проведения мероприятий по установлению эффективных ставок арендной платы за сдаваемое в аренду имущество;</a:t>
              </a:r>
              <a:endParaRPr lang="ru-RU" sz="1000" kern="1200" dirty="0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611560" y="3356995"/>
              <a:ext cx="3887288" cy="738951"/>
            </a:xfrm>
            <a:custGeom>
              <a:avLst/>
              <a:gdLst>
                <a:gd name="connsiteX0" fmla="*/ 0 w 3887288"/>
                <a:gd name="connsiteY0" fmla="*/ 123161 h 738951"/>
                <a:gd name="connsiteX1" fmla="*/ 123161 w 3887288"/>
                <a:gd name="connsiteY1" fmla="*/ 0 h 738951"/>
                <a:gd name="connsiteX2" fmla="*/ 3764127 w 3887288"/>
                <a:gd name="connsiteY2" fmla="*/ 0 h 738951"/>
                <a:gd name="connsiteX3" fmla="*/ 3887288 w 3887288"/>
                <a:gd name="connsiteY3" fmla="*/ 123161 h 738951"/>
                <a:gd name="connsiteX4" fmla="*/ 3887288 w 3887288"/>
                <a:gd name="connsiteY4" fmla="*/ 615790 h 738951"/>
                <a:gd name="connsiteX5" fmla="*/ 3764127 w 3887288"/>
                <a:gd name="connsiteY5" fmla="*/ 738951 h 738951"/>
                <a:gd name="connsiteX6" fmla="*/ 123161 w 3887288"/>
                <a:gd name="connsiteY6" fmla="*/ 738951 h 738951"/>
                <a:gd name="connsiteX7" fmla="*/ 0 w 3887288"/>
                <a:gd name="connsiteY7" fmla="*/ 615790 h 738951"/>
                <a:gd name="connsiteX8" fmla="*/ 0 w 3887288"/>
                <a:gd name="connsiteY8" fmla="*/ 123161 h 73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87288" h="738951">
                  <a:moveTo>
                    <a:pt x="0" y="123161"/>
                  </a:moveTo>
                  <a:cubicBezTo>
                    <a:pt x="0" y="55141"/>
                    <a:pt x="55141" y="0"/>
                    <a:pt x="123161" y="0"/>
                  </a:cubicBezTo>
                  <a:lnTo>
                    <a:pt x="3764127" y="0"/>
                  </a:lnTo>
                  <a:cubicBezTo>
                    <a:pt x="3832147" y="0"/>
                    <a:pt x="3887288" y="55141"/>
                    <a:pt x="3887288" y="123161"/>
                  </a:cubicBezTo>
                  <a:lnTo>
                    <a:pt x="3887288" y="615790"/>
                  </a:lnTo>
                  <a:cubicBezTo>
                    <a:pt x="3887288" y="683810"/>
                    <a:pt x="3832147" y="738951"/>
                    <a:pt x="3764127" y="738951"/>
                  </a:cubicBezTo>
                  <a:lnTo>
                    <a:pt x="123161" y="738951"/>
                  </a:lnTo>
                  <a:cubicBezTo>
                    <a:pt x="55141" y="738951"/>
                    <a:pt x="0" y="683810"/>
                    <a:pt x="0" y="615790"/>
                  </a:cubicBezTo>
                  <a:lnTo>
                    <a:pt x="0" y="123161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6">
                <a:hueOff val="0"/>
                <a:satOff val="0"/>
                <a:lumOff val="0"/>
                <a:alphaOff val="0"/>
              </a:schemeClr>
            </a:fillRef>
            <a:effectRef idx="1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74173" tIns="74173" rIns="74173" bIns="74173" numCol="1" spcCol="1270" anchor="ctr" anchorCtr="0">
              <a:noAutofit/>
            </a:bodyPr>
            <a:lstStyle/>
            <a:p>
              <a:pPr lvl="0" algn="l" defTabSz="4445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000" kern="1200" dirty="0" smtClean="0"/>
                <a:t>проведение муниципального земельного контроля, выявления собственников земельных участков и другого недвижимого имущества и привлечение их  к налогообложению, содействие в оформлении прав собственности на земельные участки и имущество физическими лицами;</a:t>
              </a:r>
              <a:endParaRPr lang="ru-RU" sz="1000" kern="1200" dirty="0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611560" y="4221094"/>
              <a:ext cx="3887288" cy="674135"/>
            </a:xfrm>
            <a:custGeom>
              <a:avLst/>
              <a:gdLst>
                <a:gd name="connsiteX0" fmla="*/ 0 w 3887288"/>
                <a:gd name="connsiteY0" fmla="*/ 112358 h 674135"/>
                <a:gd name="connsiteX1" fmla="*/ 112358 w 3887288"/>
                <a:gd name="connsiteY1" fmla="*/ 0 h 674135"/>
                <a:gd name="connsiteX2" fmla="*/ 3774930 w 3887288"/>
                <a:gd name="connsiteY2" fmla="*/ 0 h 674135"/>
                <a:gd name="connsiteX3" fmla="*/ 3887288 w 3887288"/>
                <a:gd name="connsiteY3" fmla="*/ 112358 h 674135"/>
                <a:gd name="connsiteX4" fmla="*/ 3887288 w 3887288"/>
                <a:gd name="connsiteY4" fmla="*/ 561777 h 674135"/>
                <a:gd name="connsiteX5" fmla="*/ 3774930 w 3887288"/>
                <a:gd name="connsiteY5" fmla="*/ 674135 h 674135"/>
                <a:gd name="connsiteX6" fmla="*/ 112358 w 3887288"/>
                <a:gd name="connsiteY6" fmla="*/ 674135 h 674135"/>
                <a:gd name="connsiteX7" fmla="*/ 0 w 3887288"/>
                <a:gd name="connsiteY7" fmla="*/ 561777 h 674135"/>
                <a:gd name="connsiteX8" fmla="*/ 0 w 3887288"/>
                <a:gd name="connsiteY8" fmla="*/ 112358 h 674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87288" h="674135">
                  <a:moveTo>
                    <a:pt x="0" y="112358"/>
                  </a:moveTo>
                  <a:cubicBezTo>
                    <a:pt x="0" y="50304"/>
                    <a:pt x="50304" y="0"/>
                    <a:pt x="112358" y="0"/>
                  </a:cubicBezTo>
                  <a:lnTo>
                    <a:pt x="3774930" y="0"/>
                  </a:lnTo>
                  <a:cubicBezTo>
                    <a:pt x="3836984" y="0"/>
                    <a:pt x="3887288" y="50304"/>
                    <a:pt x="3887288" y="112358"/>
                  </a:cubicBezTo>
                  <a:lnTo>
                    <a:pt x="3887288" y="561777"/>
                  </a:lnTo>
                  <a:cubicBezTo>
                    <a:pt x="3887288" y="623831"/>
                    <a:pt x="3836984" y="674135"/>
                    <a:pt x="3774930" y="674135"/>
                  </a:cubicBezTo>
                  <a:lnTo>
                    <a:pt x="112358" y="674135"/>
                  </a:lnTo>
                  <a:cubicBezTo>
                    <a:pt x="50304" y="674135"/>
                    <a:pt x="0" y="623831"/>
                    <a:pt x="0" y="561777"/>
                  </a:cubicBezTo>
                  <a:lnTo>
                    <a:pt x="0" y="112358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6">
                <a:hueOff val="0"/>
                <a:satOff val="0"/>
                <a:lumOff val="0"/>
                <a:alphaOff val="0"/>
              </a:schemeClr>
            </a:fillRef>
            <a:effectRef idx="1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71009" tIns="71009" rIns="71009" bIns="71009" numCol="1" spcCol="1270" anchor="ctr" anchorCtr="0">
              <a:noAutofit/>
            </a:bodyPr>
            <a:lstStyle/>
            <a:p>
              <a:pPr lvl="0" algn="l" defTabSz="4445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000" kern="1200" dirty="0" smtClean="0"/>
                <a:t>запрет на увеличение  численности муниципальных служащих </a:t>
              </a:r>
              <a:r>
                <a:rPr lang="ru-RU" sz="1000" kern="1200" dirty="0" err="1" smtClean="0"/>
                <a:t>Тернейского</a:t>
              </a:r>
              <a:r>
                <a:rPr lang="ru-RU" sz="1000" kern="1200" dirty="0" smtClean="0"/>
                <a:t> муниципального района</a:t>
              </a:r>
              <a:endParaRPr lang="ru-RU" sz="1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4874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114</TotalTime>
  <Words>469</Words>
  <Application>Microsoft Office PowerPoint</Application>
  <PresentationFormat>Экран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Кнопка</vt:lpstr>
      <vt:lpstr>Основные направления бюджетной и налоговой</vt:lpstr>
      <vt:lpstr>Основные цели и задачи и приоритетные направления бюджетной и налоговой политики.</vt:lpstr>
      <vt:lpstr>Основные цели и задачи и приоритетные направления бюджетной и налоговой политики.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направления бюджетной и налоговой</dc:title>
  <dc:creator>Anna</dc:creator>
  <cp:lastModifiedBy>Anna</cp:lastModifiedBy>
  <cp:revision>21</cp:revision>
  <dcterms:created xsi:type="dcterms:W3CDTF">2018-11-13T03:37:19Z</dcterms:created>
  <dcterms:modified xsi:type="dcterms:W3CDTF">2018-11-22T23:52:17Z</dcterms:modified>
</cp:coreProperties>
</file>