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8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23.05.2019</a:t>
            </a:fld>
            <a:endParaRPr lang="ru-R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23.05.2019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23.05.2019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23.05.2019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23.05.2019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23.05.2019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23.05.2019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23.05.2019</a:t>
            </a:fld>
            <a:endParaRPr lang="ru-R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000" dirty="0" smtClean="0"/>
              <a:t>МЕЖБЮДЖЕТНЫЕ ТРАНСФЕРТЫ ПЕРЕДАВАЕМЫЕ ПОСЕЛЕНИЯМ ТЕРНЕЙСКОГО МУНИЦИПАЛЬНОГО РАЙОНА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9628825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476672"/>
            <a:ext cx="8229600" cy="648072"/>
          </a:xfrm>
        </p:spPr>
        <p:txBody>
          <a:bodyPr>
            <a:noAutofit/>
          </a:bodyPr>
          <a:lstStyle/>
          <a:p>
            <a:pPr algn="ctr"/>
            <a:r>
              <a:rPr lang="ru-RU" sz="1600" b="1" dirty="0" smtClean="0"/>
              <a:t>Субвенции бюджетам </a:t>
            </a:r>
            <a:r>
              <a:rPr lang="ru-RU" sz="1600" b="1" dirty="0"/>
              <a:t>поселений </a:t>
            </a:r>
            <a:r>
              <a:rPr lang="ru-RU" sz="1600" b="1" dirty="0" err="1"/>
              <a:t>Тернейского</a:t>
            </a:r>
            <a:r>
              <a:rPr lang="ru-RU" sz="1600" b="1" dirty="0"/>
              <a:t> муниципального района на осуществление государственных полномочий Российской Федерации по первичному воинскому учёту на территориях, где отсутствуют военные комиссариаты </a:t>
            </a:r>
            <a:br>
              <a:rPr lang="ru-RU" sz="1600" b="1" dirty="0"/>
            </a:br>
            <a:r>
              <a:rPr lang="ru-RU" sz="1600" b="1" dirty="0"/>
              <a:t>в 2019 году </a:t>
            </a: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59510695"/>
              </p:ext>
            </p:extLst>
          </p:nvPr>
        </p:nvGraphicFramePr>
        <p:xfrm>
          <a:off x="827584" y="1268754"/>
          <a:ext cx="7344816" cy="4752534"/>
        </p:xfrm>
        <a:graphic>
          <a:graphicData uri="http://schemas.openxmlformats.org/drawingml/2006/table">
            <a:tbl>
              <a:tblPr>
                <a:effectLst>
                  <a:innerShdw blurRad="114300">
                    <a:prstClr val="black"/>
                  </a:innerShdw>
                </a:effectLst>
                <a:tableStyleId>{5C22544A-7EE6-4342-B048-85BDC9FD1C3A}</a:tableStyleId>
              </a:tblPr>
              <a:tblGrid>
                <a:gridCol w="5045570"/>
                <a:gridCol w="2299246"/>
              </a:tblGrid>
              <a:tr h="805708"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ru-RU" sz="1100" dirty="0">
                          <a:effectLst/>
                        </a:rPr>
                        <a:t>Поселения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7781" marR="67781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ru-RU" sz="1100" dirty="0">
                          <a:effectLst/>
                        </a:rPr>
                        <a:t>Сумма субвенции</a:t>
                      </a:r>
                      <a:endParaRPr lang="ru-RU" sz="1200" dirty="0">
                        <a:effectLst/>
                      </a:endParaRPr>
                    </a:p>
                    <a:p>
                      <a:pPr>
                        <a:spcAft>
                          <a:spcPts val="600"/>
                        </a:spcAft>
                      </a:pPr>
                      <a:r>
                        <a:rPr lang="ru-RU" sz="1100" dirty="0" smtClean="0">
                          <a:effectLst/>
                        </a:rPr>
                        <a:t>(Тыс. руб.)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7781" marR="67781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219737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1000" dirty="0">
                          <a:effectLst/>
                        </a:rPr>
                        <a:t>1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7781" marR="67781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1000" dirty="0">
                          <a:effectLst/>
                          <a:latin typeface="+mn-lt"/>
                          <a:ea typeface="+mn-ea"/>
                        </a:rPr>
                        <a:t>2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7781" marR="67781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445378"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ru-RU" sz="1400" dirty="0">
                          <a:effectLst/>
                        </a:rPr>
                        <a:t>Пластунское городское поселение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7781" marR="67781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</a:rPr>
                        <a:t>333,19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7781" marR="67781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378879"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ru-RU" sz="1400" dirty="0" err="1">
                          <a:effectLst/>
                        </a:rPr>
                        <a:t>Кемское</a:t>
                      </a:r>
                      <a:r>
                        <a:rPr lang="ru-RU" sz="1400" dirty="0">
                          <a:effectLst/>
                        </a:rPr>
                        <a:t> сельское поселение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7781" marR="67781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1400" dirty="0" smtClean="0">
                          <a:effectLst/>
                        </a:rPr>
                        <a:t>166, 59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7781" marR="67781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225314"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ru-RU" sz="1400" dirty="0" err="1">
                          <a:effectLst/>
                        </a:rPr>
                        <a:t>Амгунское</a:t>
                      </a:r>
                      <a:r>
                        <a:rPr lang="ru-RU" sz="1400" dirty="0">
                          <a:effectLst/>
                        </a:rPr>
                        <a:t> сельское поселение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7781" marR="67781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</a:rPr>
                        <a:t>166,60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7781" marR="67781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445378"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ru-RU" sz="1400" dirty="0" err="1">
                          <a:effectLst/>
                        </a:rPr>
                        <a:t>Максимовское</a:t>
                      </a:r>
                      <a:r>
                        <a:rPr lang="ru-RU" sz="1400" dirty="0">
                          <a:effectLst/>
                        </a:rPr>
                        <a:t> сельское поселение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7781" marR="67781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1400" dirty="0" smtClean="0">
                          <a:effectLst/>
                        </a:rPr>
                        <a:t>166,60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7781" marR="67781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445378"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ru-RU" sz="1400" dirty="0" err="1">
                          <a:effectLst/>
                        </a:rPr>
                        <a:t>Усть-Соболевское</a:t>
                      </a:r>
                      <a:r>
                        <a:rPr lang="ru-RU" sz="1400" dirty="0">
                          <a:effectLst/>
                        </a:rPr>
                        <a:t> сельское поселение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7781" marR="67781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</a:rPr>
                        <a:t>166,60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7781" marR="67781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225314"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ru-RU" sz="1400" dirty="0">
                          <a:effectLst/>
                        </a:rPr>
                        <a:t>Городское поселение Светлое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7781" marR="67781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</a:rPr>
                        <a:t>166,60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7781" marR="67781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445378"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ru-RU" sz="1400" dirty="0" err="1">
                          <a:effectLst/>
                        </a:rPr>
                        <a:t>Единкинское</a:t>
                      </a:r>
                      <a:r>
                        <a:rPr lang="ru-RU" sz="1400" dirty="0">
                          <a:effectLst/>
                        </a:rPr>
                        <a:t> сельское поселение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7781" marR="67781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1400" dirty="0" smtClean="0">
                          <a:effectLst/>
                        </a:rPr>
                        <a:t>166,60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7781" marR="67781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445378"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ru-RU" sz="1400" dirty="0" err="1">
                          <a:effectLst/>
                        </a:rPr>
                        <a:t>Самаргинское</a:t>
                      </a:r>
                      <a:r>
                        <a:rPr lang="ru-RU" sz="1400" dirty="0">
                          <a:effectLst/>
                        </a:rPr>
                        <a:t> сельское поселение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7781" marR="67781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</a:rPr>
                        <a:t>166,60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7781" marR="67781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445378"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ru-RU" sz="1400" dirty="0" err="1">
                          <a:effectLst/>
                        </a:rPr>
                        <a:t>Удэгейское</a:t>
                      </a:r>
                      <a:r>
                        <a:rPr lang="ru-RU" sz="1400" dirty="0">
                          <a:effectLst/>
                        </a:rPr>
                        <a:t> сельское поселение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7781" marR="67781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</a:rPr>
                        <a:t>166,59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7781" marR="67781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225314"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ru-RU" sz="1400" b="1" dirty="0">
                          <a:effectLst/>
                        </a:rPr>
                        <a:t>Итого </a:t>
                      </a:r>
                      <a:endParaRPr lang="ru-RU" sz="14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7781" marR="67781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effectLst/>
                        </a:rPr>
                        <a:t>1 665,97</a:t>
                      </a:r>
                      <a:endParaRPr lang="ru-RU" sz="14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7781" marR="67781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339364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864096"/>
          </a:xfrm>
        </p:spPr>
        <p:txBody>
          <a:bodyPr>
            <a:normAutofit/>
          </a:bodyPr>
          <a:lstStyle/>
          <a:p>
            <a:r>
              <a:rPr lang="ru-RU" sz="1600" b="1" dirty="0" smtClean="0"/>
              <a:t>Дотации на выравнивание бюджетной обеспеченности поселений </a:t>
            </a:r>
            <a:r>
              <a:rPr lang="ru-RU" sz="1600" b="1" dirty="0" err="1" smtClean="0"/>
              <a:t>Тернейского</a:t>
            </a:r>
            <a:r>
              <a:rPr lang="ru-RU" sz="1600" b="1" dirty="0" smtClean="0"/>
              <a:t> муниципального района из районного фонда финансовой поддержки в 2019 году</a:t>
            </a:r>
            <a:r>
              <a:rPr lang="ru-RU" sz="1600" dirty="0" smtClean="0"/>
              <a:t>.</a:t>
            </a:r>
            <a:endParaRPr lang="ru-RU" sz="1600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29262602"/>
              </p:ext>
            </p:extLst>
          </p:nvPr>
        </p:nvGraphicFramePr>
        <p:xfrm>
          <a:off x="683568" y="1556792"/>
          <a:ext cx="7992888" cy="4720102"/>
        </p:xfrm>
        <a:graphic>
          <a:graphicData uri="http://schemas.openxmlformats.org/drawingml/2006/table">
            <a:tbl>
              <a:tblPr>
                <a:effectLst>
                  <a:innerShdw blurRad="114300">
                    <a:prstClr val="black"/>
                  </a:innerShdw>
                </a:effectLst>
                <a:tableStyleId>{5C22544A-7EE6-4342-B048-85BDC9FD1C3A}</a:tableStyleId>
              </a:tblPr>
              <a:tblGrid>
                <a:gridCol w="3068699"/>
                <a:gridCol w="1784127"/>
                <a:gridCol w="1570031"/>
                <a:gridCol w="1570031"/>
              </a:tblGrid>
              <a:tr h="178298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>
                          <a:effectLst/>
                        </a:rPr>
                        <a:t>Поселения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7543" marR="7543" marT="7543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>
                          <a:effectLst/>
                        </a:rPr>
                        <a:t>Всего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7543" marR="7543" marT="7543" marB="0" anchor="ctr"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>
                          <a:effectLst/>
                        </a:rPr>
                        <a:t>в том числе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7543" marR="7543" marT="7543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97383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>
                          <a:effectLst/>
                        </a:rPr>
                        <a:t>За счёт субвенции из бюджета Приморского края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7543" marR="7543" marT="754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>
                          <a:effectLst/>
                        </a:rPr>
                        <a:t>За счёт собственных доходов бюджета </a:t>
                      </a:r>
                      <a:r>
                        <a:rPr lang="ru-RU" sz="1100" u="none" strike="noStrike" dirty="0" err="1">
                          <a:effectLst/>
                        </a:rPr>
                        <a:t>Тернейского</a:t>
                      </a:r>
                      <a:r>
                        <a:rPr lang="ru-RU" sz="1100" u="none" strike="noStrike" dirty="0">
                          <a:effectLst/>
                        </a:rPr>
                        <a:t> муниципального района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7543" marR="7543" marT="7543" marB="0" anchor="ctr"/>
                </a:tc>
              </a:tr>
              <a:tr h="24216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u="none" strike="noStrike" dirty="0">
                          <a:effectLst/>
                        </a:rPr>
                        <a:t>План 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7543" marR="7543" marT="7543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u="none" strike="noStrike" dirty="0">
                          <a:effectLst/>
                        </a:rPr>
                        <a:t>План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7543" marR="7543" marT="7543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u="none" strike="noStrike" dirty="0">
                          <a:effectLst/>
                        </a:rPr>
                        <a:t>План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7543" marR="7543" marT="7543" marB="0"/>
                </a:tc>
              </a:tr>
              <a:tr h="256737"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u="none" strike="noStrike">
                          <a:effectLst/>
                        </a:rPr>
                        <a:t>1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7543" marR="7543" marT="7543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u="none" strike="noStrike" dirty="0">
                          <a:effectLst/>
                        </a:rPr>
                        <a:t>2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7543" marR="7543" marT="7543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u="none" strike="noStrike">
                          <a:effectLst/>
                        </a:rPr>
                        <a:t>3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7543" marR="7543" marT="7543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u="none" strike="noStrike" dirty="0">
                          <a:effectLst/>
                        </a:rPr>
                        <a:t>4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7543" marR="7543" marT="7543" marB="0"/>
                </a:tc>
              </a:tr>
              <a:tr h="327928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u="none" strike="noStrike">
                          <a:effectLst/>
                        </a:rPr>
                        <a:t>Пластунское городское поселение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7543" marR="7543" marT="754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>
                          <a:effectLst/>
                        </a:rPr>
                        <a:t>    3 </a:t>
                      </a:r>
                      <a:r>
                        <a:rPr lang="ru-RU" sz="1100" u="none" strike="noStrike" dirty="0" smtClean="0">
                          <a:effectLst/>
                        </a:rPr>
                        <a:t>514, 00   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7543" marR="7543" marT="754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 smtClean="0">
                          <a:effectLst/>
                        </a:rPr>
                        <a:t>2 342,51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7543" marR="7543" marT="754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 smtClean="0">
                          <a:effectLst/>
                        </a:rPr>
                        <a:t>1 171,49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7543" marR="7543" marT="7543" marB="0" anchor="ctr"/>
                </a:tc>
              </a:tr>
              <a:tr h="36156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u="none" strike="noStrike">
                          <a:effectLst/>
                        </a:rPr>
                        <a:t>Кемское сельское поселение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7543" marR="7543" marT="754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>
                          <a:effectLst/>
                        </a:rPr>
                        <a:t>    1 </a:t>
                      </a:r>
                      <a:r>
                        <a:rPr lang="ru-RU" sz="1100" u="none" strike="noStrike" dirty="0" smtClean="0">
                          <a:effectLst/>
                        </a:rPr>
                        <a:t>132, 94   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7543" marR="7543" marT="754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>
                          <a:effectLst/>
                        </a:rPr>
                        <a:t>     </a:t>
                      </a:r>
                      <a:r>
                        <a:rPr lang="ru-RU" sz="1100" u="none" strike="noStrike" dirty="0" smtClean="0">
                          <a:effectLst/>
                        </a:rPr>
                        <a:t>756,32   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7543" marR="7543" marT="754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>
                          <a:effectLst/>
                        </a:rPr>
                        <a:t>      </a:t>
                      </a:r>
                      <a:r>
                        <a:rPr lang="ru-RU" sz="1100" u="none" strike="noStrike" dirty="0" smtClean="0">
                          <a:effectLst/>
                        </a:rPr>
                        <a:t>376,62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7543" marR="7543" marT="7543" marB="0" anchor="ctr"/>
                </a:tc>
              </a:tr>
              <a:tr h="336337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u="none" strike="noStrike">
                          <a:effectLst/>
                        </a:rPr>
                        <a:t>Амгунское сельское поселение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7543" marR="7543" marT="754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>
                          <a:effectLst/>
                        </a:rPr>
                        <a:t>    1 </a:t>
                      </a:r>
                      <a:r>
                        <a:rPr lang="ru-RU" sz="1100" u="none" strike="noStrike" dirty="0" smtClean="0">
                          <a:effectLst/>
                        </a:rPr>
                        <a:t>127, 38  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7543" marR="7543" marT="754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>
                          <a:effectLst/>
                        </a:rPr>
                        <a:t>     </a:t>
                      </a:r>
                      <a:r>
                        <a:rPr lang="ru-RU" sz="1100" u="none" strike="noStrike" dirty="0" smtClean="0">
                          <a:effectLst/>
                        </a:rPr>
                        <a:t>752,71   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7543" marR="7543" marT="754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>
                          <a:effectLst/>
                        </a:rPr>
                        <a:t>      </a:t>
                      </a:r>
                      <a:r>
                        <a:rPr lang="ru-RU" sz="1100" u="none" strike="noStrike" dirty="0" smtClean="0">
                          <a:effectLst/>
                        </a:rPr>
                        <a:t>374,67   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7543" marR="7543" marT="7543" marB="0" anchor="ctr"/>
                </a:tc>
              </a:tr>
              <a:tr h="319519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u="none" strike="noStrike">
                          <a:effectLst/>
                        </a:rPr>
                        <a:t>Максимовское сельское поселение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7543" marR="7543" marT="754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>
                          <a:effectLst/>
                        </a:rPr>
                        <a:t>       </a:t>
                      </a:r>
                      <a:r>
                        <a:rPr lang="ru-RU" sz="1100" u="none" strike="noStrike" dirty="0" smtClean="0">
                          <a:effectLst/>
                        </a:rPr>
                        <a:t>734,69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7543" marR="7543" marT="754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 smtClean="0">
                          <a:effectLst/>
                        </a:rPr>
                        <a:t>487,40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7543" marR="7543" marT="754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>
                          <a:effectLst/>
                        </a:rPr>
                        <a:t>      </a:t>
                      </a:r>
                      <a:r>
                        <a:rPr lang="ru-RU" sz="1100" u="none" strike="noStrike" dirty="0" smtClean="0">
                          <a:effectLst/>
                        </a:rPr>
                        <a:t>247,29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7543" marR="7543" marT="7543" marB="0" anchor="ctr"/>
                </a:tc>
              </a:tr>
              <a:tr h="327928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u="none" strike="noStrike">
                          <a:effectLst/>
                        </a:rPr>
                        <a:t>Усть-Соболевское сельское поселение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7543" marR="7543" marT="754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 smtClean="0">
                          <a:effectLst/>
                        </a:rPr>
                        <a:t>1</a:t>
                      </a:r>
                      <a:r>
                        <a:rPr lang="ru-RU" sz="1100" u="none" strike="noStrike" baseline="0" dirty="0" smtClean="0">
                          <a:effectLst/>
                        </a:rPr>
                        <a:t> 000,19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7543" marR="7543" marT="754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 smtClean="0">
                          <a:effectLst/>
                        </a:rPr>
                        <a:t>672,74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7543" marR="7543" marT="754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 smtClean="0">
                          <a:effectLst/>
                        </a:rPr>
                        <a:t>327,45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7543" marR="7543" marT="7543" marB="0" anchor="ctr"/>
                </a:tc>
              </a:tr>
              <a:tr h="36156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u="none" strike="noStrike">
                          <a:effectLst/>
                        </a:rPr>
                        <a:t>Единкинское сельское поселение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7543" marR="7543" marT="754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>
                          <a:effectLst/>
                        </a:rPr>
                        <a:t>       </a:t>
                      </a:r>
                      <a:r>
                        <a:rPr lang="ru-RU" sz="1100" u="none" strike="noStrike" dirty="0" smtClean="0">
                          <a:effectLst/>
                        </a:rPr>
                        <a:t>969,67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7543" marR="7543" marT="754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>
                          <a:effectLst/>
                        </a:rPr>
                        <a:t>     </a:t>
                      </a:r>
                      <a:r>
                        <a:rPr lang="ru-RU" sz="1100" u="none" strike="noStrike" dirty="0" smtClean="0">
                          <a:effectLst/>
                        </a:rPr>
                        <a:t>642,03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7543" marR="7543" marT="754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>
                          <a:effectLst/>
                        </a:rPr>
                        <a:t>      </a:t>
                      </a:r>
                      <a:r>
                        <a:rPr lang="ru-RU" sz="1100" u="none" strike="noStrike" dirty="0" smtClean="0">
                          <a:effectLst/>
                        </a:rPr>
                        <a:t>327,64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7543" marR="7543" marT="7543" marB="0" anchor="ctr"/>
                </a:tc>
              </a:tr>
              <a:tr h="344745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u="none" strike="noStrike">
                          <a:effectLst/>
                        </a:rPr>
                        <a:t>Самаргинское сельское поселение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7543" marR="7543" marT="754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 smtClean="0">
                          <a:effectLst/>
                        </a:rPr>
                        <a:t>866,20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7543" marR="7543" marT="754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>
                          <a:effectLst/>
                        </a:rPr>
                        <a:t>     </a:t>
                      </a:r>
                      <a:r>
                        <a:rPr lang="ru-RU" sz="1100" u="none" strike="noStrike" dirty="0" smtClean="0">
                          <a:effectLst/>
                        </a:rPr>
                        <a:t>578,36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7543" marR="7543" marT="754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 smtClean="0">
                          <a:effectLst/>
                        </a:rPr>
                        <a:t>287,84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7543" marR="7543" marT="7543" marB="0" anchor="ctr"/>
                </a:tc>
              </a:tr>
              <a:tr h="353154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u="none" strike="noStrike">
                          <a:effectLst/>
                        </a:rPr>
                        <a:t>Удэгейское сельское поселение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7543" marR="7543" marT="754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</a:rPr>
                        <a:t>       </a:t>
                      </a:r>
                      <a:r>
                        <a:rPr lang="ru-RU" sz="1100" u="none" strike="noStrike" smtClean="0">
                          <a:effectLst/>
                        </a:rPr>
                        <a:t>761,16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7543" marR="7543" marT="754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 smtClean="0">
                          <a:effectLst/>
                        </a:rPr>
                        <a:t>504,16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7543" marR="7543" marT="754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 smtClean="0">
                          <a:effectLst/>
                        </a:rPr>
                        <a:t>257,00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7543" marR="7543" marT="7543" marB="0" anchor="ctr"/>
                </a:tc>
              </a:tr>
              <a:tr h="336337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u="none" strike="noStrike">
                          <a:effectLst/>
                        </a:rPr>
                        <a:t>Итого</a:t>
                      </a:r>
                      <a:endParaRPr lang="ru-RU" sz="1100" b="1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7543" marR="7543" marT="754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>
                          <a:effectLst/>
                        </a:rPr>
                        <a:t>  10 </a:t>
                      </a:r>
                      <a:r>
                        <a:rPr lang="ru-RU" sz="1100" u="none" strike="noStrike" dirty="0" smtClean="0">
                          <a:effectLst/>
                        </a:rPr>
                        <a:t>106, 23   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7543" marR="7543" marT="754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>
                          <a:effectLst/>
                        </a:rPr>
                        <a:t>  6 </a:t>
                      </a:r>
                      <a:r>
                        <a:rPr lang="ru-RU" sz="1100" u="none" strike="noStrike" dirty="0" smtClean="0">
                          <a:effectLst/>
                        </a:rPr>
                        <a:t>736, 23   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7543" marR="7543" marT="754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>
                          <a:effectLst/>
                        </a:rPr>
                        <a:t>   3 </a:t>
                      </a:r>
                      <a:r>
                        <a:rPr lang="ru-RU" sz="1100" u="none" strike="noStrike" dirty="0" smtClean="0">
                          <a:effectLst/>
                        </a:rPr>
                        <a:t>370, 00   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7543" marR="7543" marT="7543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542267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276640"/>
          </a:xfrm>
        </p:spPr>
        <p:txBody>
          <a:bodyPr>
            <a:noAutofit/>
          </a:bodyPr>
          <a:lstStyle/>
          <a:p>
            <a:r>
              <a:rPr lang="ru-RU" sz="2000" dirty="0" smtClean="0"/>
              <a:t>Перечень межбюджетных трансфертов на 2019 год.</a:t>
            </a:r>
            <a:endParaRPr lang="ru-RU" sz="2000" dirty="0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71431585"/>
              </p:ext>
            </p:extLst>
          </p:nvPr>
        </p:nvGraphicFramePr>
        <p:xfrm>
          <a:off x="395536" y="1340768"/>
          <a:ext cx="8568952" cy="4898275"/>
        </p:xfrm>
        <a:graphic>
          <a:graphicData uri="http://schemas.openxmlformats.org/drawingml/2006/table">
            <a:tbl>
              <a:tblPr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tableStyleId>{5C22544A-7EE6-4342-B048-85BDC9FD1C3A}</a:tableStyleId>
              </a:tblPr>
              <a:tblGrid>
                <a:gridCol w="7436273"/>
                <a:gridCol w="1132679"/>
              </a:tblGrid>
              <a:tr h="432048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u="sng" strike="noStrike" dirty="0">
                          <a:effectLst/>
                        </a:rPr>
                        <a:t>Наименование межбюджетного трансферта</a:t>
                      </a:r>
                      <a:endParaRPr lang="ru-RU" sz="1200" b="1" i="0" u="sng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sng" strike="noStrike" dirty="0">
                          <a:effectLst/>
                        </a:rPr>
                        <a:t>Сумма на 2019 год</a:t>
                      </a:r>
                      <a:endParaRPr lang="ru-RU" sz="1200" b="1" i="0" u="sng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482749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Дотации на выравнивание бюджетной обеспеченности поселений </a:t>
                      </a:r>
                      <a:r>
                        <a:rPr lang="ru-RU" sz="1200" b="1" u="none" strike="noStrike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Тернейского</a:t>
                      </a:r>
                      <a:r>
                        <a:rPr lang="ru-RU" sz="12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муниципального района из районного фонда финансовой поддержки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10 106,23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370099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Субвенции из федерального бюджета: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3 660,01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357205">
                <a:tc>
                  <a:txBody>
                    <a:bodyPr/>
                    <a:lstStyle/>
                    <a:p>
                      <a:pPr algn="just" fontAlgn="t"/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Субвенции бюджетам муниципальных районов на государственную регистрацию актов гражданского состояния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1 975,47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504056">
                <a:tc>
                  <a:txBody>
                    <a:bodyPr/>
                    <a:lstStyle/>
                    <a:p>
                      <a:pPr algn="just" fontAlgn="t"/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Субвенции бюджетам </a:t>
                      </a:r>
                      <a:r>
                        <a:rPr lang="ru-RU" sz="12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муниципальных </a:t>
                      </a:r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районов на осуществление первичного воинского учёта на территориях, где отсутствуют военные </a:t>
                      </a:r>
                      <a:r>
                        <a:rPr lang="ru-RU" sz="12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комиссариаты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1 665,97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525541">
                <a:tc>
                  <a:txBody>
                    <a:bodyPr/>
                    <a:lstStyle/>
                    <a:p>
                      <a:pPr algn="just" fontAlgn="t"/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Субвенции бюджетам муниципальных районов на осуществление полномочий по составлению (изменению) списков кандидатов в присяжные заседатели федеральных судов общей юрисдикции в Российской </a:t>
                      </a:r>
                      <a:r>
                        <a:rPr lang="ru-RU" sz="12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Федерации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18,57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318280">
                <a:tc>
                  <a:txBody>
                    <a:bodyPr/>
                    <a:lstStyle/>
                    <a:p>
                      <a:pPr algn="just" fontAlgn="t"/>
                      <a:r>
                        <a:rPr lang="ru-RU" sz="12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Субсидии в рамках муниципальных программ: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120 596,23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432493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Муниципальная программа " Обеспечение жильем молодых семей </a:t>
                      </a:r>
                      <a:r>
                        <a:rPr lang="ru-RU" sz="1200" u="none" strike="noStrike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Тернейского</a:t>
                      </a:r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муниципального района на период 2013 - 2020 годы"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4 822,33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331349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Муниципальная программа "Развитие образования" на 2018 - 2020 годы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110 972,84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419424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Муниципальная программа "Развитие физической культуры и спорта в </a:t>
                      </a:r>
                      <a:r>
                        <a:rPr lang="ru-RU" sz="1200" u="none" strike="noStrike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Тернейском</a:t>
                      </a:r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муниципальном районе" на 2019-2021 годы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3 000,00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339261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Субвенции в рамках муниципальных программ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1 801,06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385770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Муниципальная программа "Организация летнего оздоровления, отдыха и занятости детей и подростков </a:t>
                      </a:r>
                      <a:r>
                        <a:rPr lang="ru-RU" sz="1200" u="none" strike="noStrike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Тернейского</a:t>
                      </a:r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муниципального района на 2019-2021 годы"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1 801,06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680558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276640"/>
          </a:xfrm>
        </p:spPr>
        <p:txBody>
          <a:bodyPr>
            <a:noAutofit/>
          </a:bodyPr>
          <a:lstStyle/>
          <a:p>
            <a:r>
              <a:rPr lang="ru-RU" sz="2000" dirty="0">
                <a:solidFill>
                  <a:srgbClr val="04617B"/>
                </a:solidFill>
              </a:rPr>
              <a:t>Перечень межбюджетных трансфертов на 2019 год.</a:t>
            </a:r>
            <a:endParaRPr lang="ru-RU" sz="2000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11081587"/>
              </p:ext>
            </p:extLst>
          </p:nvPr>
        </p:nvGraphicFramePr>
        <p:xfrm>
          <a:off x="395536" y="1124744"/>
          <a:ext cx="8424935" cy="5339300"/>
        </p:xfrm>
        <a:graphic>
          <a:graphicData uri="http://schemas.openxmlformats.org/drawingml/2006/table">
            <a:tbl>
              <a:tblPr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tableStyleId>{5C22544A-7EE6-4342-B048-85BDC9FD1C3A}</a:tableStyleId>
              </a:tblPr>
              <a:tblGrid>
                <a:gridCol w="7472292"/>
                <a:gridCol w="952643"/>
              </a:tblGrid>
              <a:tr h="260319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u="sng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 межбюджетного трансферта</a:t>
                      </a:r>
                      <a:endParaRPr lang="ru-RU" sz="1000" b="1" i="0" u="sng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94" marR="5494" marT="5494" marB="0"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u="sng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Сумма на 2019 год</a:t>
                      </a:r>
                      <a:endParaRPr lang="ru-RU" sz="1000" b="1" i="0" u="sng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94" marR="5494" marT="5494" marB="0"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208254">
                <a:tc>
                  <a:txBody>
                    <a:bodyPr/>
                    <a:lstStyle/>
                    <a:p>
                      <a:pPr algn="just" fontAlgn="t"/>
                      <a:r>
                        <a:rPr lang="ru-RU" sz="10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Субвенции из краевого бюджета: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94" marR="5494" marT="5494" marB="0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196 727,51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94" marR="5494" marT="5494" marB="0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286350">
                <a:tc>
                  <a:txBody>
                    <a:bodyPr/>
                    <a:lstStyle/>
                    <a:p>
                      <a:pPr algn="just" fontAlgn="t"/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Субвенции на создание и обеспечение деятельности комиссий по делам несовершеннолетних и защите их прав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94" marR="5494" marT="5494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1 258,56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94" marR="5494" marT="5494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260319">
                <a:tc>
                  <a:txBody>
                    <a:bodyPr/>
                    <a:lstStyle/>
                    <a:p>
                      <a:pPr algn="just" fontAlgn="t"/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Субвенции на реализацию отдельных государственных полномочий по созданию административных комиссий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94" marR="5494" marT="5494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788,87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94" marR="5494" marT="5494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403493">
                <a:tc>
                  <a:txBody>
                    <a:bodyPr/>
                    <a:lstStyle/>
                    <a:p>
                      <a:pPr algn="just" fontAlgn="t"/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Субвенции на организацию проведения мероприятий по предупреждению и ликвидации болезней животных, их лечению, отлову и содержанию безнадзорных животных, защите населения от болезней, общих для человека и животных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94" marR="5494" marT="5494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191,41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94" marR="5494" marT="5494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312382">
                <a:tc>
                  <a:txBody>
                    <a:bodyPr/>
                    <a:lstStyle/>
                    <a:p>
                      <a:pPr algn="just" fontAlgn="t"/>
                      <a:r>
                        <a:rPr lang="ru-RU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Субвенции на реализацию дошкольного, общего и дополнительного образования в муниципальных общеобразовательных учреждениях по основным общеобразовательным программам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94" marR="5494" marT="5494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107 186,00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94" marR="5494" marT="5494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410001">
                <a:tc>
                  <a:txBody>
                    <a:bodyPr/>
                    <a:lstStyle/>
                    <a:p>
                      <a:pPr algn="just" fontAlgn="t"/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Субвенции на обеспечение государственных гарантий реализации прав на получение общедоступного и бесплатного дошкольного образования в муниципальных дошкольных образовательных организациях Приморского края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94" marR="5494" marT="5494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51 953,00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94" marR="5494" marT="5494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449049">
                <a:tc>
                  <a:txBody>
                    <a:bodyPr/>
                    <a:lstStyle/>
                    <a:p>
                      <a:pPr algn="just" fontAlgn="t"/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Компенсация части платы, взимаемой с родителей (законных представителей) за присмотр и уход за детьми, осваивающими образовательные программы дошкольного образования в организациях, осуществляющих образовательную деятельность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94" marR="5494" marT="5494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2 815,00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94" marR="5494" marT="5494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305874">
                <a:tc>
                  <a:txBody>
                    <a:bodyPr/>
                    <a:lstStyle/>
                    <a:p>
                      <a:pPr algn="just" fontAlgn="t"/>
                      <a:r>
                        <a:rPr lang="ru-RU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Субвенции на выполнение органами местного самоуправления отдельных государственных полномочий по государственному управлению охраной труда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94" marR="5494" marT="5494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832,42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94" marR="5494" marT="5494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429525">
                <a:tc>
                  <a:txBody>
                    <a:bodyPr/>
                    <a:lstStyle/>
                    <a:p>
                      <a:pPr algn="just" fontAlgn="t"/>
                      <a:r>
                        <a:rPr lang="ru-RU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Субвенции бюджетам муниципальных районов Приморского края на осуществление отдельных государственных полномочий по расчёту и предоставлению дотаций на выравнивание бюджетной обеспеченности бюджетам поселений, входящих в их состав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94" marR="5494" marT="5494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6 736,23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94" marR="5494" marT="5494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286350">
                <a:tc>
                  <a:txBody>
                    <a:bodyPr/>
                    <a:lstStyle/>
                    <a:p>
                      <a:pPr algn="just" fontAlgn="t"/>
                      <a:r>
                        <a:rPr lang="ru-RU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Субвенции на регистрацию и учёт граждан, имеющих право на получение жилищных субсидий в связи с переселением из районов Крайнего Севера и приравненных к ним местностям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94" marR="5494" marT="5494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59,82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94" marR="5494" marT="5494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486209">
                <a:tc>
                  <a:txBody>
                    <a:bodyPr/>
                    <a:lstStyle/>
                    <a:p>
                      <a:pPr algn="just" fontAlgn="t"/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Субвенции, передаваемые органам местного самоуправления городских округов и муниципальных районов Приморского края на реализацию государственного полномочия по установлению регулируемых тарифов на регулярные перевозки пассажиров и багажа 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94" marR="5494" marT="5494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3,22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94" marR="5494" marT="5494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429525">
                <a:tc>
                  <a:txBody>
                    <a:bodyPr/>
                    <a:lstStyle/>
                    <a:p>
                      <a:pPr algn="just" fontAlgn="t"/>
                      <a:r>
                        <a:rPr lang="ru-RU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Субвенции бюджетам муниципальных образований Приморского края на осуществление отдельных государственных полномочий по обеспечению мер социальной поддержки педагогическим работникам муниципальных образовательных организаций Приморского края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94" marR="5494" marT="5494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2 250,00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94" marR="5494" marT="5494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423017">
                <a:tc>
                  <a:txBody>
                    <a:bodyPr/>
                    <a:lstStyle/>
                    <a:p>
                      <a:pPr algn="just" fontAlgn="t"/>
                      <a:r>
                        <a:rPr lang="ru-RU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Субвенции бюджетам муниципальных образований Приморского края на осуществление отдельных государственных полномочий по обеспечению бесплатным питанием детей, обучающихся в муниципальных общеобразовательных организациях Приморского края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94" marR="5494" marT="5494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6 001,39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94" marR="5494" marT="5494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292858">
                <a:tc>
                  <a:txBody>
                    <a:bodyPr/>
                    <a:lstStyle/>
                    <a:p>
                      <a:pPr algn="just" fontAlgn="t"/>
                      <a:r>
                        <a:rPr lang="ru-RU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Обеспечение детей-сирот и детей, оставшихся без попечения родителей, лиц из числа детей-сирот и детей, оставшихся без попечения родителей, жилыми помещениями 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94" marR="5494" marT="5494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16 651,59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94" marR="5494" marT="5494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8253152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1372</TotalTime>
  <Words>725</Words>
  <Application>Microsoft Office PowerPoint</Application>
  <PresentationFormat>Экран (4:3)</PresentationFormat>
  <Paragraphs>132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Поток</vt:lpstr>
      <vt:lpstr>МЕЖБЮДЖЕТНЫЕ ТРАНСФЕРТЫ ПЕРЕДАВАЕМЫЕ ПОСЕЛЕНИЯМ ТЕРНЕЙСКОГО МУНИЦИПАЛЬНОГО РАЙОНА</vt:lpstr>
      <vt:lpstr>Субвенции бюджетам поселений Тернейского муниципального района на осуществление государственных полномочий Российской Федерации по первичному воинскому учёту на территориях, где отсутствуют военные комиссариаты  в 2019 году </vt:lpstr>
      <vt:lpstr>Дотации на выравнивание бюджетной обеспеченности поселений Тернейского муниципального района из районного фонда финансовой поддержки в 2019 году.</vt:lpstr>
      <vt:lpstr>Перечень межбюджетных трансфертов на 2019 год.</vt:lpstr>
      <vt:lpstr>Перечень межбюджетных трансфертов на 2019 год.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Anna</dc:creator>
  <cp:lastModifiedBy>Anna</cp:lastModifiedBy>
  <cp:revision>20</cp:revision>
  <dcterms:created xsi:type="dcterms:W3CDTF">2018-11-15T23:13:27Z</dcterms:created>
  <dcterms:modified xsi:type="dcterms:W3CDTF">2019-05-23T01:44:45Z</dcterms:modified>
</cp:coreProperties>
</file>