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4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na\Desktop\&#1056;&#1072;&#1073;&#1086;&#1095;&#1103;&#1103;%20&#1089;&#1088;&#1077;&#1076;&#1072;\&#1041;&#1102;&#1076;&#1078;&#1077;&#1090;%20&#1076;&#1083;&#1103;%20&#1075;&#1088;&#1072;&#1078;&#1076;&#1072;&#1085;\&#1041;&#1102;&#1076;&#1078;&#1077;&#1090;%20&#1076;&#1083;&#1103;%20&#1075;&#1088;&#1072;&#1078;&#1076;&#1072;&#1085;%202019\&#1055;&#1088;&#1086;&#1075;&#1085;&#1086;&#1079;&#1099;%20&#1080;%20&#1080;&#1090;&#1086;&#1075;&#1080;%20&#1089;&#1086;&#1094;&#1080;&#1072;&#1083;&#1100;&#1085;&#1086;&#1101;&#1082;&#1086;&#1085;&#1086;&#1084;&#1080;&#1095;&#1077;&#1089;&#1082;&#1086;&#1075;&#1086;%20&#1088;&#1072;&#1079;&#1074;&#1080;&#1090;&#1080;&#1103;\&#1051;&#1080;&#1089;&#1090;%20Microsoft%20Excel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Демография в динамике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Лист1!$C$2</c:f>
              <c:strCache>
                <c:ptCount val="1"/>
                <c:pt idx="0">
                  <c:v>2002 г.</c:v>
                </c:pt>
              </c:strCache>
            </c:strRef>
          </c:tx>
          <c:invertIfNegative val="0"/>
          <c:cat>
            <c:strRef>
              <c:f>Лист1!$B$3:$B$14</c:f>
              <c:strCache>
                <c:ptCount val="12"/>
                <c:pt idx="1">
                  <c:v>Население – всего</c:v>
                </c:pt>
                <c:pt idx="2">
                  <c:v>пгт Пластун </c:v>
                </c:pt>
                <c:pt idx="3">
                  <c:v>пгт Терней</c:v>
                </c:pt>
                <c:pt idx="4">
                  <c:v>пгт Светлая</c:v>
                </c:pt>
                <c:pt idx="5">
                  <c:v>село Амгу</c:v>
                </c:pt>
                <c:pt idx="6">
                  <c:v>село Единка</c:v>
                </c:pt>
                <c:pt idx="7">
                  <c:v>село Малая Кема</c:v>
                </c:pt>
                <c:pt idx="8">
                  <c:v>село Максимовка</c:v>
                </c:pt>
                <c:pt idx="9">
                  <c:v>село Усть-Соболевка</c:v>
                </c:pt>
                <c:pt idx="10">
                  <c:v>село Самарга</c:v>
                </c:pt>
                <c:pt idx="11">
                  <c:v>село Агзу</c:v>
                </c:pt>
              </c:strCache>
            </c:strRef>
          </c:cat>
          <c:val>
            <c:numRef>
              <c:f>Лист1!$C$3:$C$14</c:f>
              <c:numCache>
                <c:formatCode>General</c:formatCode>
                <c:ptCount val="12"/>
                <c:pt idx="1">
                  <c:v>14487</c:v>
                </c:pt>
                <c:pt idx="2">
                  <c:v>6230</c:v>
                </c:pt>
                <c:pt idx="3">
                  <c:v>3971</c:v>
                </c:pt>
                <c:pt idx="4">
                  <c:v>1136</c:v>
                </c:pt>
                <c:pt idx="5">
                  <c:v>1008</c:v>
                </c:pt>
                <c:pt idx="6">
                  <c:v>313</c:v>
                </c:pt>
                <c:pt idx="7">
                  <c:v>915</c:v>
                </c:pt>
                <c:pt idx="8">
                  <c:v>252</c:v>
                </c:pt>
                <c:pt idx="9">
                  <c:v>294</c:v>
                </c:pt>
                <c:pt idx="10">
                  <c:v>148</c:v>
                </c:pt>
                <c:pt idx="11">
                  <c:v>190</c:v>
                </c:pt>
              </c:numCache>
            </c:numRef>
          </c:val>
        </c:ser>
        <c:ser>
          <c:idx val="1"/>
          <c:order val="1"/>
          <c:tx>
            <c:strRef>
              <c:f>Лист1!$D$2</c:f>
              <c:strCache>
                <c:ptCount val="1"/>
                <c:pt idx="0">
                  <c:v>2010 г.</c:v>
                </c:pt>
              </c:strCache>
            </c:strRef>
          </c:tx>
          <c:invertIfNegative val="0"/>
          <c:cat>
            <c:strRef>
              <c:f>Лист1!$B$3:$B$14</c:f>
              <c:strCache>
                <c:ptCount val="12"/>
                <c:pt idx="1">
                  <c:v>Население – всего</c:v>
                </c:pt>
                <c:pt idx="2">
                  <c:v>пгт Пластун </c:v>
                </c:pt>
                <c:pt idx="3">
                  <c:v>пгт Терней</c:v>
                </c:pt>
                <c:pt idx="4">
                  <c:v>пгт Светлая</c:v>
                </c:pt>
                <c:pt idx="5">
                  <c:v>село Амгу</c:v>
                </c:pt>
                <c:pt idx="6">
                  <c:v>село Единка</c:v>
                </c:pt>
                <c:pt idx="7">
                  <c:v>село Малая Кема</c:v>
                </c:pt>
                <c:pt idx="8">
                  <c:v>село Максимовка</c:v>
                </c:pt>
                <c:pt idx="9">
                  <c:v>село Усть-Соболевка</c:v>
                </c:pt>
                <c:pt idx="10">
                  <c:v>село Самарга</c:v>
                </c:pt>
                <c:pt idx="11">
                  <c:v>село Агзу</c:v>
                </c:pt>
              </c:strCache>
            </c:strRef>
          </c:cat>
          <c:val>
            <c:numRef>
              <c:f>Лист1!$D$3:$D$14</c:f>
              <c:numCache>
                <c:formatCode>General</c:formatCode>
                <c:ptCount val="12"/>
                <c:pt idx="1">
                  <c:v>12468</c:v>
                </c:pt>
                <c:pt idx="2">
                  <c:v>5350</c:v>
                </c:pt>
                <c:pt idx="3">
                  <c:v>3590</c:v>
                </c:pt>
                <c:pt idx="4">
                  <c:v>925</c:v>
                </c:pt>
                <c:pt idx="5">
                  <c:v>842</c:v>
                </c:pt>
                <c:pt idx="6">
                  <c:v>252</c:v>
                </c:pt>
                <c:pt idx="7">
                  <c:v>687</c:v>
                </c:pt>
                <c:pt idx="8">
                  <c:v>217</c:v>
                </c:pt>
                <c:pt idx="9">
                  <c:v>238</c:v>
                </c:pt>
                <c:pt idx="10">
                  <c:v>185</c:v>
                </c:pt>
                <c:pt idx="11">
                  <c:v>182</c:v>
                </c:pt>
              </c:numCache>
            </c:numRef>
          </c:val>
        </c:ser>
        <c:ser>
          <c:idx val="2"/>
          <c:order val="2"/>
          <c:tx>
            <c:strRef>
              <c:f>Лист1!$E$2</c:f>
              <c:strCache>
                <c:ptCount val="1"/>
                <c:pt idx="0">
                  <c:v>2017 г.</c:v>
                </c:pt>
              </c:strCache>
            </c:strRef>
          </c:tx>
          <c:invertIfNegative val="0"/>
          <c:cat>
            <c:strRef>
              <c:f>Лист1!$B$3:$B$14</c:f>
              <c:strCache>
                <c:ptCount val="12"/>
                <c:pt idx="1">
                  <c:v>Население – всего</c:v>
                </c:pt>
                <c:pt idx="2">
                  <c:v>пгт Пластун </c:v>
                </c:pt>
                <c:pt idx="3">
                  <c:v>пгт Терней</c:v>
                </c:pt>
                <c:pt idx="4">
                  <c:v>пгт Светлая</c:v>
                </c:pt>
                <c:pt idx="5">
                  <c:v>село Амгу</c:v>
                </c:pt>
                <c:pt idx="6">
                  <c:v>село Единка</c:v>
                </c:pt>
                <c:pt idx="7">
                  <c:v>село Малая Кема</c:v>
                </c:pt>
                <c:pt idx="8">
                  <c:v>село Максимовка</c:v>
                </c:pt>
                <c:pt idx="9">
                  <c:v>село Усть-Соболевка</c:v>
                </c:pt>
                <c:pt idx="10">
                  <c:v>село Самарга</c:v>
                </c:pt>
                <c:pt idx="11">
                  <c:v>село Агзу</c:v>
                </c:pt>
              </c:strCache>
            </c:strRef>
          </c:cat>
          <c:val>
            <c:numRef>
              <c:f>Лист1!$E$3:$E$14</c:f>
              <c:numCache>
                <c:formatCode>General</c:formatCode>
                <c:ptCount val="12"/>
                <c:pt idx="1">
                  <c:v>11149</c:v>
                </c:pt>
                <c:pt idx="2">
                  <c:v>5003</c:v>
                </c:pt>
                <c:pt idx="3">
                  <c:v>3311</c:v>
                </c:pt>
                <c:pt idx="4">
                  <c:v>648</c:v>
                </c:pt>
                <c:pt idx="5">
                  <c:v>713</c:v>
                </c:pt>
                <c:pt idx="6">
                  <c:v>218</c:v>
                </c:pt>
                <c:pt idx="7">
                  <c:v>524</c:v>
                </c:pt>
                <c:pt idx="8">
                  <c:v>167</c:v>
                </c:pt>
                <c:pt idx="9">
                  <c:v>215</c:v>
                </c:pt>
                <c:pt idx="10">
                  <c:v>189</c:v>
                </c:pt>
                <c:pt idx="11">
                  <c:v>161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4042112"/>
        <c:axId val="84043648"/>
        <c:axId val="0"/>
      </c:bar3DChart>
      <c:catAx>
        <c:axId val="84042112"/>
        <c:scaling>
          <c:orientation val="minMax"/>
        </c:scaling>
        <c:delete val="0"/>
        <c:axPos val="b"/>
        <c:majorTickMark val="none"/>
        <c:minorTickMark val="none"/>
        <c:tickLblPos val="nextTo"/>
        <c:crossAx val="84043648"/>
        <c:crosses val="autoZero"/>
        <c:auto val="1"/>
        <c:lblAlgn val="ctr"/>
        <c:lblOffset val="100"/>
        <c:noMultiLvlLbl val="0"/>
      </c:catAx>
      <c:valAx>
        <c:axId val="8404364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человек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8404211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6016" y="3429000"/>
            <a:ext cx="3313355" cy="170216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3800" dirty="0" smtClean="0"/>
              <a:t>Прогноз социально-экономического развития</a:t>
            </a:r>
            <a:endParaRPr lang="ru-RU" sz="3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013176"/>
            <a:ext cx="3309803" cy="1260629"/>
          </a:xfrm>
        </p:spPr>
        <p:txBody>
          <a:bodyPr>
            <a:normAutofit/>
          </a:bodyPr>
          <a:lstStyle/>
          <a:p>
            <a:r>
              <a:rPr lang="ru-RU" sz="3000" dirty="0">
                <a:solidFill>
                  <a:schemeClr val="bg2">
                    <a:lumMod val="50000"/>
                  </a:schemeClr>
                </a:solidFill>
              </a:rPr>
              <a:t>н</a:t>
            </a:r>
            <a:r>
              <a:rPr lang="ru-RU" sz="3000" dirty="0" smtClean="0">
                <a:solidFill>
                  <a:schemeClr val="bg2">
                    <a:lumMod val="50000"/>
                  </a:schemeClr>
                </a:solidFill>
              </a:rPr>
              <a:t>а 2019 – 2021 годы</a:t>
            </a:r>
            <a:r>
              <a:rPr lang="ru-RU" sz="3000" dirty="0" smtClean="0"/>
              <a:t>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042970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188640"/>
            <a:ext cx="3496234" cy="313104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Труд и занятость.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08912" cy="5688632"/>
          </a:xfrm>
        </p:spPr>
        <p:txBody>
          <a:bodyPr/>
          <a:lstStyle/>
          <a:p>
            <a:pPr marL="6858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трудовых ресурсов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Тернейского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 в 2017 году 7,55 тыс. человек.  Основную долю в структуре трудовых ресурсов составляют занятые в экономике. </a:t>
            </a:r>
          </a:p>
          <a:p>
            <a:pPr marL="6858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2017 год численность занятых на крупных и средних предприятиях района составляла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4 238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человека. В 2017 году 3,2 % населения в трудоспособном возрасте не имели занятия на организованном рынке труда.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569923"/>
              </p:ext>
            </p:extLst>
          </p:nvPr>
        </p:nvGraphicFramePr>
        <p:xfrm>
          <a:off x="1043608" y="2012776"/>
          <a:ext cx="5963285" cy="3291840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4043680"/>
                <a:gridCol w="670560"/>
                <a:gridCol w="1249045"/>
              </a:tblGrid>
              <a:tr h="4432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2017 г.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671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Численность трудовых ресурсов,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тыс.человек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тыс.чел.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7,55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них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Занято в экономике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тыс.чел.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7,25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Работающие в организациях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чел.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4238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Численность официально зарегистрированных безработных.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человек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Нагрузка незанятого населения на одну заявленную вакансию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человек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1,25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5304616"/>
            <a:ext cx="82089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прогнозируемом периоде на 2019-2021 г. численности трудовых ресурсов   снижаться не будет. Прогнозируемый рост заработной платы 104 % - 105,4 % ежегодно, в 2021 году среднемесячная заработная плата составит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53 802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 </a:t>
            </a:r>
          </a:p>
        </p:txBody>
      </p:sp>
    </p:spTree>
    <p:extLst>
      <p:ext uri="{BB962C8B-B14F-4D97-AF65-F5344CB8AC3E}">
        <p14:creationId xmlns:p14="http://schemas.microsoft.com/office/powerpoint/2010/main" val="3997526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0"/>
            <a:ext cx="3960440" cy="980728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Перечень основных проблемных вопросов развития региона, сдерживающих его социально-экономическое развитие.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136904" cy="5544616"/>
          </a:xfrm>
        </p:spPr>
        <p:txBody>
          <a:bodyPr>
            <a:normAutofit fontScale="62500" lnSpcReduction="20000"/>
          </a:bodyPr>
          <a:lstStyle/>
          <a:p>
            <a:pPr marL="6858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проблемы социально-экономического развития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Тернейского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Высокая стоимость электроэнергии.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Значительная часть технологического оборудования муниципальной системы теплоснабжения, водоснабжения нуждается в модернизации и замене.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 В капитальном ремонте нуждаются  объекты образования, культуры, жилищного фонда.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Отсутствие транспортного сообщения между  поселениями района.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 В отдельных сельских поселениях не созданы условия для занятия физкультурой и спортом, отсутствуют стадионы, спортивные площадки, поля.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Высокий уровень заболеваемости, недостаток кадров здравоохранения, проблемы состояния материальной базы лечебных учреждений.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Увеличивается численность нуждающихся в социальной поддержке, а ее объем не является достаточным для решения проблем социально незащищенных граждан.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Низкий уровень жизни населения. Значительная дифференциация средней заработной платы работников, как по сферам деятельности, так и по поселениям внутри района.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Отсутствие бытового обслуживания населения и сферы общественного питания в отдельных поселениях.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 Наиболее острыми проблемами признаны  проблемы, связанные с прекращением деятельности предприятий по сельским поселениям, повлиявшее на повышение уровня безработицы и снижение уровня жизни, а также проблемы состояния материальной базы всей социальной сферы.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024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160094"/>
              </p:ext>
            </p:extLst>
          </p:nvPr>
        </p:nvGraphicFramePr>
        <p:xfrm>
          <a:off x="3779912" y="116632"/>
          <a:ext cx="4752528" cy="4320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52528"/>
              </a:tblGrid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Прогноз социально-экономического развития </a:t>
                      </a:r>
                      <a:r>
                        <a:rPr lang="ru-RU" sz="1200" u="none" strike="noStrike" dirty="0" err="1">
                          <a:effectLst/>
                        </a:rPr>
                        <a:t>Тернейского</a:t>
                      </a:r>
                      <a:r>
                        <a:rPr lang="ru-RU" sz="1200" u="none" strike="noStrike" dirty="0">
                          <a:effectLst/>
                        </a:rPr>
                        <a:t> муниципального района  на период до 2021 года</a:t>
                      </a:r>
                      <a:endParaRPr lang="ru-RU" sz="1200" b="1" i="0" u="none" strike="noStrike" dirty="0">
                        <a:effectLst/>
                        <a:latin typeface="Arial Cyr"/>
                      </a:endParaRPr>
                    </a:p>
                  </a:txBody>
                  <a:tcPr marL="4768" marR="4768" marT="4768" marB="0" anchor="ctr"/>
                </a:tc>
              </a:tr>
            </a:tbl>
          </a:graphicData>
        </a:graphic>
      </p:graphicFrame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0158630"/>
              </p:ext>
            </p:extLst>
          </p:nvPr>
        </p:nvGraphicFramePr>
        <p:xfrm>
          <a:off x="467544" y="764704"/>
          <a:ext cx="8207375" cy="58885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5531"/>
                <a:gridCol w="1350354"/>
                <a:gridCol w="571915"/>
                <a:gridCol w="571915"/>
                <a:gridCol w="571915"/>
                <a:gridCol w="571915"/>
                <a:gridCol w="571915"/>
                <a:gridCol w="571915"/>
              </a:tblGrid>
              <a:tr h="1533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Единица измерения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0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15334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Население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1533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населения (в среднегодовом исчислении)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тыс.чел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11,39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11,15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11,15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11,16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15334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населения трудоспособного возраста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тыс.чел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8,96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8,96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8,97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8,97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8,97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28850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населения старше трудоспособного возраста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тыс.чел.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4296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Общий коэффициент рождаемости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родившихся на 1000 человек населения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9,48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9,51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4296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Общий коэффициент смертности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умерших на 1000 человек населения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12,73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13,63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1533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Миграционный прирост (убыль)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-0,15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-0,15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15334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Промышленное производство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</a:tr>
              <a:tr h="1533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отгруженной продукции (работ. услуг)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 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10 426,89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10 223,35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11 399,75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11 940,81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12 459,68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13 038,95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1533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Потребление электроэнергии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млн.кВт.ч.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12,04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12,13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12,65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12,85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</a:tr>
              <a:tr h="3066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Средние тарифы на электроэнергию, отпущенную различным категориям потребителей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руб./тыс.кВт.ч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14920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16390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17010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17576,05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18000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18700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</a:tr>
              <a:tr h="15334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Сельское хозяйство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</a:tr>
              <a:tr h="1533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Продукция сельского хозяйства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77,10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83,34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78,40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88,93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109,21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135,67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15334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Торговля и услуги наслению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</a:tr>
              <a:tr h="1533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Оборот розничной торговли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млрд. рублей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1,02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1,16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1,72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2,17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1533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оборота розничной торговли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г/г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109,13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108,0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1533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платных услуг населению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млрд. рублей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0,11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0,12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0,14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0,18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0,23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2885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Малое и среднее предпринимательство, включая микропредприятия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</a:tr>
              <a:tr h="3066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малых и средних предприятий, включая микропредприятия (на конец года)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351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4600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Среднесписочная численность работников малых и средних предприятий, включая микропредприятия (без внешних совместителей)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чел.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0,94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0,92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0,96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15334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 и занятость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</a:tr>
              <a:tr h="15334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рабочей силы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чел.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7,60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15334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занятых в экономике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7,30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7,25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3066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Номинальная начисленная среднемесячная заработная плата работников организаций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руб/мес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39655,90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44 095,70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46 476,87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48 568,33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50 753,90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53 037,83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  <a:tr h="1533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численность безработных граждан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чел.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0,23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0,19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0,18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0,17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959" marR="5959" marT="5959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6678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2370"/>
            <a:ext cx="3672408" cy="432048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Демография.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692697"/>
            <a:ext cx="8208912" cy="5832647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задачей на 2019-2021 годы является сохранение численности населения на уровне 2017 г.</a:t>
            </a: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2605148"/>
              </p:ext>
            </p:extLst>
          </p:nvPr>
        </p:nvGraphicFramePr>
        <p:xfrm>
          <a:off x="1495425" y="1064418"/>
          <a:ext cx="6153150" cy="4729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6722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260648"/>
            <a:ext cx="3384376" cy="397848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Производство товаров и услуг.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08912" cy="576064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Экономику района определяет лесная, деревообрабатывающая, пищевая  промышленность. Все крупные предприятия данного сектора экономики ОАО «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Тернейлес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ОАО «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Амгу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ЗАО «СТС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Текновуд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ЗАО «СТС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Харвуд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ОАО «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Приморлеспром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  ориентированы на  экспорт продукции в Японию, Китай и Корею. Основными видами продукции выпускаемой на территории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Тернейского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являются, деловая древесина, шпон, технологическая щепа,  пиломатериалы</a:t>
            </a:r>
          </a:p>
          <a:p>
            <a:pPr marL="68580" indent="0">
              <a:buNone/>
            </a:pP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141591"/>
              </p:ext>
            </p:extLst>
          </p:nvPr>
        </p:nvGraphicFramePr>
        <p:xfrm>
          <a:off x="971600" y="1988840"/>
          <a:ext cx="5832648" cy="2880320"/>
        </p:xfrm>
        <a:graphic>
          <a:graphicData uri="http://schemas.openxmlformats.org/drawingml/2006/table">
            <a:tbl>
              <a:tblPr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392480"/>
                <a:gridCol w="1954640"/>
                <a:gridCol w="1485528"/>
              </a:tblGrid>
              <a:tr h="5048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Показатели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2017 г.(млн.руб)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Темп роста к 2016 г.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4854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Объем отгруженных товаров собственного производства, выполненных работ услуг собственными силами по чистым видам деятельности крупными и средними организациями млн.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10223,35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7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Лесозаготовки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3 599,98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109,35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8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Рыболовство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310,78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88,54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4664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25447"/>
            <a:ext cx="3312368" cy="451225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Сельское хозяйство.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08912" cy="5832648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Тернейского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нет сельскохозяйственных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предприятий.</a:t>
            </a:r>
          </a:p>
          <a:p>
            <a:pPr marL="68580"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Производством сельскохозяйственной продукции занимаются личные подсобные хозяйства, которые обеспечивают значительную часть потребностей жителей района в картофеле, овощах,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мясе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молоке.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636697"/>
              </p:ext>
            </p:extLst>
          </p:nvPr>
        </p:nvGraphicFramePr>
        <p:xfrm>
          <a:off x="1043608" y="1844824"/>
          <a:ext cx="6259830" cy="1645920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250950"/>
                <a:gridCol w="626110"/>
                <a:gridCol w="626110"/>
                <a:gridCol w="626110"/>
                <a:gridCol w="626110"/>
                <a:gridCol w="626110"/>
                <a:gridCol w="626110"/>
                <a:gridCol w="626110"/>
                <a:gridCol w="626110"/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Крупный рогатый скот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из него коровы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свиньи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овцы и козы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голов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% к 1 января 2017г.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голов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% 1 января 2017г.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голов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% 1 января 2017г. 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голов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% 1 января 2017г.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всего по району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667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103,6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319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100,3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108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89,3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594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113,1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7544" y="1502876"/>
            <a:ext cx="82089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Поголовье скота в хозяйствах всех категорий на 1 января 2018 года составило: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889484"/>
              </p:ext>
            </p:extLst>
          </p:nvPr>
        </p:nvGraphicFramePr>
        <p:xfrm>
          <a:off x="899592" y="4149080"/>
          <a:ext cx="6255385" cy="1371600"/>
        </p:xfrm>
        <a:graphic>
          <a:graphicData uri="http://schemas.openxmlformats.org/drawingml/2006/table">
            <a:tbl>
              <a:tblPr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329055"/>
                <a:gridCol w="810260"/>
                <a:gridCol w="810260"/>
                <a:gridCol w="842645"/>
                <a:gridCol w="842645"/>
                <a:gridCol w="810260"/>
                <a:gridCol w="810260"/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Мясо (скот и птица в живой массе)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Молоко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Яйцо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тонн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в % к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2016 г.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тонн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 %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2016 г.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тыс.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штук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в % к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2016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г.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Всего по району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180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107,2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955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104,2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1 037,0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71755"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177,9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83568" y="3593341"/>
            <a:ext cx="748883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Производство основных продуктов животноводства в хозяйствах всех категорий на 1 января  2018 года составило: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589240"/>
            <a:ext cx="82089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Сельское хозяйство в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Тернейском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муниципальном районе – это та отрасль хозяйства, которая в соответствии с местными природно-климатическими условиями, имеет серьёзные ограничения в своём развитии. </a:t>
            </a:r>
          </a:p>
        </p:txBody>
      </p:sp>
    </p:spTree>
    <p:extLst>
      <p:ext uri="{BB962C8B-B14F-4D97-AF65-F5344CB8AC3E}">
        <p14:creationId xmlns:p14="http://schemas.microsoft.com/office/powerpoint/2010/main" val="257504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0"/>
            <a:ext cx="3672408" cy="548680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Торговля и услуги населению.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08912" cy="5760640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Потребительский рынок 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Тернейского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имеет устойчивое состояние с соответствующим уровнем насыщенности товарами и услугами, с высокой предпринимательской активностью. На сегодняшний день торговля остаётся важнейшей частью потребительского рынка и наиболее гибкой отраслью районного хозяйства, реагирующей на изменения всех социальных факторов и являющаяся важным индикатором социально-экономического развития района.</a:t>
            </a:r>
          </a:p>
          <a:p>
            <a:pPr marL="68580" indent="0" algn="just">
              <a:buNone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Розничный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товарооборот предприятий в 2017 году составил 1101,64 млн. рублей и вырос по сравнению с соответствующим периодом прошлого года на 8%. Практически весь оборот розничной торговли представлен деятельностью торгующих организаций. Наибольшая часть розничного товарооборота приходится на ИП. В 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Тернейском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муниципальном районе реализуется комплекс мер по социальной ориентации потребительского рынка. Сеть магазинов социальной направленности состоит из 5 магазинов. В данных торговых точках весь ассортимент товаров реализуется с минимальной торговой надбавкой и цены на продукты ниже средне сложившихся по району на 25-30 %. </a:t>
            </a:r>
          </a:p>
          <a:p>
            <a:pPr algn="just"/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053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44624"/>
            <a:ext cx="3600400" cy="529128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 Малое предпринимательство.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8382867"/>
              </p:ext>
            </p:extLst>
          </p:nvPr>
        </p:nvGraphicFramePr>
        <p:xfrm>
          <a:off x="971600" y="1124744"/>
          <a:ext cx="5953125" cy="4128135"/>
        </p:xfrm>
        <a:graphic>
          <a:graphicData uri="http://schemas.openxmlformats.org/drawingml/2006/table">
            <a:tbl>
              <a:tblPr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268818"/>
                <a:gridCol w="852625"/>
                <a:gridCol w="686166"/>
                <a:gridCol w="573711"/>
                <a:gridCol w="571805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Показатели развития малого и среднего предпринимательства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Единица измерения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2016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2017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141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Количество субъектов малого предпринимательства с учётом индивидуальных предпринимателей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-"/>
                        <a:tabLst>
                          <a:tab pos="228600" algn="l"/>
                        </a:tabLs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малые предприятия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ед.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ед.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364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70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346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67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95,06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95,72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Доля малых предприятий в общей численности хозяйствующих субъектов(без ИП)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41,18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41,88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+0,7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Средняя заработная плата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тыс. руб.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22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24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109,9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Оборот малых  предприятий с учетом ИП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млн. руб.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1151,1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1198,3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104,1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Численность занятых в малом бизнесе (включая ИП)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тыс. чел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0,94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0,92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97,88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Численность занятых в малом бизнесе (без ИП)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тыс. чел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0,4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0,42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102,5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Число индивидуальных предпринимателей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ед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293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278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94,88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583" y="692696"/>
            <a:ext cx="820891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Показатели малого и среднего предпринимательства</a:t>
            </a:r>
            <a:endParaRPr kumimoji="0" lang="ru-RU" alt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373216"/>
            <a:ext cx="79208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2021 году планируется увеличение показателя -оборот малых и средних предприятий – на 20 %.</a:t>
            </a:r>
          </a:p>
        </p:txBody>
      </p:sp>
    </p:spTree>
    <p:extLst>
      <p:ext uri="{BB962C8B-B14F-4D97-AF65-F5344CB8AC3E}">
        <p14:creationId xmlns:p14="http://schemas.microsoft.com/office/powerpoint/2010/main" val="980867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1411" y="-176638"/>
            <a:ext cx="3568242" cy="457120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 Инвестиции.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388163"/>
              </p:ext>
            </p:extLst>
          </p:nvPr>
        </p:nvGraphicFramePr>
        <p:xfrm>
          <a:off x="827584" y="2291973"/>
          <a:ext cx="6048672" cy="2003603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</a:tblPr>
              <a:tblGrid>
                <a:gridCol w="4690807"/>
                <a:gridCol w="1357865"/>
              </a:tblGrid>
              <a:tr h="8586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2017 г.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(млн.руб.)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62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Всего по району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1029,19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62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 том числе: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62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здания и сооружения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306,14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62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машины и оборудование, инструмент, инвентарь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711,10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7544" y="260648"/>
            <a:ext cx="8280920" cy="20313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69900" fontAlgn="base">
              <a:spcBef>
                <a:spcPct val="0"/>
              </a:spcBef>
              <a:spcAft>
                <a:spcPct val="0"/>
              </a:spcAft>
              <a:tabLst>
                <a:tab pos="642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642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642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642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642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42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42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42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429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69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2938" algn="l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Объем инвестиции в основной капитал за 2017  год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составил 1029,19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что  составляет   104,99 % к соответствующему периоду прошлого года. Основной объём инвестиций приходится на крупные предприятия. 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69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2938" algn="l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Инвестиционные вложения на территории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Тернейского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муниципального района осуществляются по нескольким направлениям: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69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2938" algn="l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реализация государственных и муниципальных программ;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42938" algn="l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инвестиции крупных и средних предприятий;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42938" algn="l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строительство важных социальных объектов. 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69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2938" algn="l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Инвестиции в основной капитал по видам использования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365104"/>
            <a:ext cx="82089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оценки на  2018 год и прогнозу до 2021 года  не планируется значительное увеличение инвестиций, объем инвестиций в 2021 году составит 1290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 Основную часть инвестиций планируется направлять на приобретение современного оборудования  и техники. </a:t>
            </a:r>
          </a:p>
        </p:txBody>
      </p:sp>
    </p:spTree>
    <p:extLst>
      <p:ext uri="{BB962C8B-B14F-4D97-AF65-F5344CB8AC3E}">
        <p14:creationId xmlns:p14="http://schemas.microsoft.com/office/powerpoint/2010/main" val="3200934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188640"/>
            <a:ext cx="3568242" cy="385112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Финансы.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08912" cy="5688632"/>
          </a:xfrm>
        </p:spPr>
        <p:txBody>
          <a:bodyPr>
            <a:normAutofit fontScale="47500" lnSpcReduction="20000"/>
          </a:bodyPr>
          <a:lstStyle/>
          <a:p>
            <a:pPr marL="68580" indent="0" algn="just">
              <a:buNone/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Тернейского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является дотационным. Объем доходов консолидированного бюджета без межбюджетных трансфертов (налоговые и неналоговые доходы) в общей сумме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расходовв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2017 году составил 58,2%, в 2016г. 55,5%, в том числе по городским и сельским поселениям доля налоговых и неналоговых доходов в общей сумме расходов в 2017 году составила 48,07%, в 2016 г. 70,0%.</a:t>
            </a:r>
          </a:p>
          <a:p>
            <a:pPr marL="68580" indent="0" algn="just">
              <a:buNone/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дотации на выравнивание бюджетной обеспеченности и иных межбюджетных трансфертов на сбалансированность в бюджетах городских и сельских поселений в общей сумме расходов в 2017 году составила 39,46%, в 2016 году 24,76%. Расходы бюджета района осуществлялись исходя из текущей потребности бюджетной обеспеченности казенных учреждений и расходов на реализацию муниципальных программ, расходы сельских поселений осуществлялись исходя из минимальной бюджетной обеспеченности казённых учреждений.</a:t>
            </a:r>
          </a:p>
          <a:p>
            <a:pPr marL="68580" indent="0" algn="just">
              <a:buNone/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сумма расходов консолидированного бюджета в 2017 году составила 443,32 млн. руб., в том числе расходов городских и сельских поселений  61,83млн.руб.; в 2016 году сумма расходов консолидированного бюджета 404,75млн.руб., в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расходов городских и сельских поселений 37,12 млн. руб..</a:t>
            </a:r>
          </a:p>
          <a:p>
            <a:pPr marL="68580" indent="0" algn="just">
              <a:buNone/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финансирования бюджетных расходов в 2017 году – социальная сфера:</a:t>
            </a:r>
          </a:p>
          <a:p>
            <a:pPr marL="68580" indent="0" algn="just">
              <a:buNone/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образование (удельный вес в общих расходах в 2016г. -61,65%, в 2017 г.- 59,82%, план 2018 г.-56,29% (уменьшение суммы расходов в 2018 г. всего бюджета на сумму субсидии на приобретение здания для размещения школы п.Светлая-110,0 млн. руб., уменьшение расходов на реализацию муниципальных программ в 2018 году и увеличение расходов на выплату заработной платы с учетом индексации, увеличения МРОТ и темпа роста);</a:t>
            </a:r>
          </a:p>
          <a:p>
            <a:pPr marL="68580" indent="0" algn="just">
              <a:buNone/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культура и кинематография (удельный вес в общих расходах в 2016 г.- 3,74%, в 2017г.-3,79%, план 2018г.- 4,07% (увеличение расходов в 2018 году на выплату заработной платы с учетом индексации, увеличения МРОТ и темпа роста);</a:t>
            </a:r>
          </a:p>
          <a:p>
            <a:pPr marL="68580" indent="0" algn="just">
              <a:buNone/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-социальная политика (удельный вес в общих расходах в 2016г.- 2,29%, в 2017г.-1,38%, план 2018г.-1,89% (в 2018 году увеличение размера субсидии на реализацию ФЦП «Жилище»).</a:t>
            </a:r>
          </a:p>
          <a:p>
            <a:pPr marL="68580" indent="0" algn="just">
              <a:buNone/>
            </a:pP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дотационности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консолидированного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</a:t>
            </a: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Тернейского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на 2018 год и на период до 2021 года  сохранится. Расходы на 2018 год и на период до 2021 года планируются на уровне расходов на 2018 год и в соответствии с прогнозируемыми суммами налоговых и неналоговых поступлений на период 2019-2021 годов.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63132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207</TotalTime>
  <Words>1819</Words>
  <Application>Microsoft Office PowerPoint</Application>
  <PresentationFormat>Экран (4:3)</PresentationFormat>
  <Paragraphs>412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Остин</vt:lpstr>
      <vt:lpstr>Прогноз социально-экономического развития</vt:lpstr>
      <vt:lpstr>Презентация PowerPoint</vt:lpstr>
      <vt:lpstr>1.  Демография.</vt:lpstr>
      <vt:lpstr>2. Производство товаров и услуг.</vt:lpstr>
      <vt:lpstr> 3. Сельское хозяйство.</vt:lpstr>
      <vt:lpstr> 4. Торговля и услуги населению.</vt:lpstr>
      <vt:lpstr> 5.  Малое предпринимательство.</vt:lpstr>
      <vt:lpstr>6.  Инвестиции.</vt:lpstr>
      <vt:lpstr> 7. Финансы.</vt:lpstr>
      <vt:lpstr>8. Труд и занятость. </vt:lpstr>
      <vt:lpstr> 9. Перечень основных проблемных вопросов развития региона, сдерживающих его социально-экономическое развитие.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Прогноз социально-экономического развития</dc:title>
  <dc:creator>Anna</dc:creator>
  <cp:lastModifiedBy>Anna</cp:lastModifiedBy>
  <cp:revision>28</cp:revision>
  <dcterms:created xsi:type="dcterms:W3CDTF">2018-11-13T06:30:56Z</dcterms:created>
  <dcterms:modified xsi:type="dcterms:W3CDTF">2018-11-22T23:58:12Z</dcterms:modified>
</cp:coreProperties>
</file>